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46" d="100"/>
          <a:sy n="146"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291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drive.google.com/file/d/1nmGfXHfEOkcjum4EAGbh1-seg8GWmvAQ/view?usp=sharing" TargetMode="External"/><Relationship Id="rId5" Type="http://schemas.openxmlformats.org/officeDocument/2006/relationships/hyperlink" Target="https://www.bbci.de/competition/iv/" TargetMode="External"/><Relationship Id="rId4" Type="http://schemas.openxmlformats.org/officeDocument/2006/relationships/hyperlink" Target="https://github.com/devparikh0506/UMBC-DATA606-Capston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29100" y="1993106"/>
            <a:ext cx="4343400" cy="502909"/>
          </a:xfrm>
          <a:prstGeom prst="rect">
            <a:avLst/>
          </a:prstGeom>
          <a:noFill/>
          <a:ln/>
        </p:spPr>
        <p:txBody>
          <a:bodyPr wrap="none" lIns="0" tIns="0" rIns="0" bIns="0" rtlCol="0" anchor="t">
            <a:spAutoFit/>
          </a:bodyPr>
          <a:lstStyle/>
          <a:p>
            <a:pPr marL="0" indent="0" algn="l">
              <a:lnSpc>
                <a:spcPts val="4000"/>
              </a:lnSpc>
              <a:buNone/>
            </a:pPr>
            <a:r>
              <a:rPr lang="en-US" sz="3294" b="1" dirty="0">
                <a:solidFill>
                  <a:srgbClr val="1A237E"/>
                </a:solidFill>
              </a:rPr>
              <a:t>Brain2Action</a:t>
            </a:r>
            <a:endParaRPr lang="en-US" sz="3294" dirty="0"/>
          </a:p>
        </p:txBody>
      </p:sp>
      <p:sp>
        <p:nvSpPr>
          <p:cNvPr id="4" name="Text 1"/>
          <p:cNvSpPr/>
          <p:nvPr/>
        </p:nvSpPr>
        <p:spPr>
          <a:xfrm>
            <a:off x="4229100" y="2667465"/>
            <a:ext cx="43434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5E35B1"/>
                </a:solidFill>
              </a:rPr>
              <a:t>Turning Brain Signals into Actions</a:t>
            </a:r>
            <a:endParaRPr lang="en-US" sz="1602" dirty="0"/>
          </a:p>
        </p:txBody>
      </p:sp>
      <p:sp>
        <p:nvSpPr>
          <p:cNvPr id="5" name="Text 2"/>
          <p:cNvSpPr/>
          <p:nvPr/>
        </p:nvSpPr>
        <p:spPr>
          <a:xfrm>
            <a:off x="4229100" y="3250378"/>
            <a:ext cx="2914259" cy="901144"/>
          </a:xfrm>
          <a:prstGeom prst="rect">
            <a:avLst/>
          </a:prstGeom>
          <a:noFill/>
          <a:ln/>
        </p:spPr>
        <p:txBody>
          <a:bodyPr wrap="none" lIns="0" tIns="0" rIns="0" bIns="0" rtlCol="0" anchor="t">
            <a:spAutoFit/>
          </a:bodyPr>
          <a:lstStyle/>
          <a:p>
            <a:pPr marL="0" indent="0" algn="l">
              <a:lnSpc>
                <a:spcPts val="1800"/>
              </a:lnSpc>
              <a:buNone/>
            </a:pPr>
            <a:r>
              <a:rPr lang="en-US" sz="1050" dirty="0">
                <a:solidFill>
                  <a:srgbClr val="37474F"/>
                </a:solidFill>
              </a:rPr>
              <a:t>BCI Motor Imagery Classification using Deep Learning</a:t>
            </a:r>
          </a:p>
          <a:p>
            <a:pPr>
              <a:lnSpc>
                <a:spcPts val="1800"/>
              </a:lnSpc>
            </a:pPr>
            <a:endParaRPr lang="en-US" sz="1050" dirty="0"/>
          </a:p>
          <a:p>
            <a:pPr>
              <a:lnSpc>
                <a:spcPts val="1800"/>
              </a:lnSpc>
            </a:pPr>
            <a:r>
              <a:rPr lang="en-US" sz="1050" dirty="0"/>
              <a:t>Capstone Project - UMBC DATA 606</a:t>
            </a:r>
          </a:p>
          <a:p>
            <a:pPr>
              <a:lnSpc>
                <a:spcPts val="1800"/>
              </a:lnSpc>
            </a:pPr>
            <a:r>
              <a:rPr lang="en-US" sz="1050" dirty="0">
                <a:solidFill>
                  <a:srgbClr val="37474F"/>
                </a:solidFill>
              </a:rPr>
              <a:t>Presented by: Dev Parikh</a:t>
            </a:r>
            <a:endParaRPr lang="en-US"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357188"/>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EEGNet Architecture Provides Compact and Efficient Classification</a:t>
            </a:r>
            <a:endParaRPr lang="en-US" sz="1602" dirty="0"/>
          </a:p>
        </p:txBody>
      </p:sp>
      <p:pic>
        <p:nvPicPr>
          <p:cNvPr id="4" name="Image 1" descr="preencoded.png"/>
          <p:cNvPicPr>
            <a:picLocks noChangeAspect="1"/>
          </p:cNvPicPr>
          <p:nvPr/>
        </p:nvPicPr>
        <p:blipFill>
          <a:blip r:embed="rId4"/>
          <a:stretch>
            <a:fillRect/>
          </a:stretch>
        </p:blipFill>
        <p:spPr>
          <a:xfrm>
            <a:off x="571500" y="868663"/>
            <a:ext cx="3821906" cy="3214688"/>
          </a:xfrm>
          <a:prstGeom prst="rect">
            <a:avLst/>
          </a:prstGeom>
        </p:spPr>
      </p:pic>
      <p:sp>
        <p:nvSpPr>
          <p:cNvPr id="5" name="Text 1"/>
          <p:cNvSpPr/>
          <p:nvPr/>
        </p:nvSpPr>
        <p:spPr>
          <a:xfrm>
            <a:off x="4750594" y="868663"/>
            <a:ext cx="3821906"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Why EEGNet?</a:t>
            </a:r>
            <a:endParaRPr lang="en-US" sz="885" dirty="0"/>
          </a:p>
        </p:txBody>
      </p:sp>
      <p:sp>
        <p:nvSpPr>
          <p:cNvPr id="6" name="Text 2"/>
          <p:cNvSpPr/>
          <p:nvPr/>
        </p:nvSpPr>
        <p:spPr>
          <a:xfrm>
            <a:off x="4750594" y="1104407"/>
            <a:ext cx="3821906" cy="642938"/>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EEGNet is a compact convolutional neural network specifically designed for EEG signal classification. With only 1,186 trainable parameters, it achieves strong performance while remaining computationally efficient and resistant to overfitting on limited data.</a:t>
            </a:r>
            <a:endParaRPr lang="en-US" sz="780" dirty="0"/>
          </a:p>
        </p:txBody>
      </p:sp>
      <p:sp>
        <p:nvSpPr>
          <p:cNvPr id="7" name="Text 3"/>
          <p:cNvSpPr/>
          <p:nvPr/>
        </p:nvSpPr>
        <p:spPr>
          <a:xfrm>
            <a:off x="4750594" y="1875932"/>
            <a:ext cx="3821906"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Architecture Design</a:t>
            </a:r>
            <a:endParaRPr lang="en-US" sz="885" dirty="0"/>
          </a:p>
        </p:txBody>
      </p:sp>
      <p:sp>
        <p:nvSpPr>
          <p:cNvPr id="8" name="Text 4"/>
          <p:cNvSpPr/>
          <p:nvPr/>
        </p:nvSpPr>
        <p:spPr>
          <a:xfrm>
            <a:off x="4750594" y="2125963"/>
            <a:ext cx="3821906" cy="450056"/>
          </a:xfrm>
          <a:prstGeom prst="rect">
            <a:avLst/>
          </a:prstGeom>
          <a:noFill/>
          <a:ln/>
        </p:spPr>
        <p:txBody>
          <a:bodyPr wrap="square" lIns="136017" tIns="0" rIns="0" bIns="0" rtlCol="0" anchor="t">
            <a:spAutoFit/>
          </a:bodyPr>
          <a:lstStyle/>
          <a:p>
            <a:pPr marL="0" indent="0" algn="l">
              <a:lnSpc>
                <a:spcPts val="1200"/>
              </a:lnSpc>
              <a:buNone/>
            </a:pPr>
            <a:r>
              <a:rPr lang="en-US" sz="683" b="1" dirty="0">
                <a:solidFill>
                  <a:srgbClr val="37474F"/>
                </a:solidFill>
              </a:rPr>
              <a:t>Block 1:</a:t>
            </a:r>
            <a:r>
              <a:rPr lang="en-US" sz="727" dirty="0">
                <a:solidFill>
                  <a:srgbClr val="37474F"/>
                </a:solidFill>
              </a:rPr>
              <a:t> Temporal convolution captures frequency-domain patterns across time, followed by depthwise convolution for spatial filtering and average pooling for dimensionality reduction</a:t>
            </a:r>
            <a:endParaRPr lang="en-US" sz="683" dirty="0"/>
          </a:p>
        </p:txBody>
      </p:sp>
      <p:sp>
        <p:nvSpPr>
          <p:cNvPr id="9" name="Text 5"/>
          <p:cNvSpPr/>
          <p:nvPr/>
        </p:nvSpPr>
        <p:spPr>
          <a:xfrm>
            <a:off x="4750594" y="2618882"/>
            <a:ext cx="3821906" cy="300038"/>
          </a:xfrm>
          <a:prstGeom prst="rect">
            <a:avLst/>
          </a:prstGeom>
          <a:noFill/>
          <a:ln/>
        </p:spPr>
        <p:txBody>
          <a:bodyPr wrap="square" lIns="136017" tIns="0" rIns="0" bIns="0" rtlCol="0" anchor="t">
            <a:spAutoFit/>
          </a:bodyPr>
          <a:lstStyle/>
          <a:p>
            <a:pPr marL="0" indent="0" algn="l">
              <a:lnSpc>
                <a:spcPts val="1200"/>
              </a:lnSpc>
              <a:buNone/>
            </a:pPr>
            <a:r>
              <a:rPr lang="en-US" sz="683" b="1" dirty="0">
                <a:solidFill>
                  <a:srgbClr val="37474F"/>
                </a:solidFill>
              </a:rPr>
              <a:t>Block 2:</a:t>
            </a:r>
            <a:r>
              <a:rPr lang="en-US" sz="727" dirty="0">
                <a:solidFill>
                  <a:srgbClr val="37474F"/>
                </a:solidFill>
              </a:rPr>
              <a:t> Separable convolution combines features across channels efficiently with additional pooling and dropout regularization to prevent overfitting</a:t>
            </a:r>
            <a:endParaRPr lang="en-US" sz="683" dirty="0"/>
          </a:p>
        </p:txBody>
      </p:sp>
      <p:sp>
        <p:nvSpPr>
          <p:cNvPr id="10" name="Text 6"/>
          <p:cNvSpPr/>
          <p:nvPr/>
        </p:nvSpPr>
        <p:spPr>
          <a:xfrm>
            <a:off x="4750594" y="2961782"/>
            <a:ext cx="3821906" cy="300038"/>
          </a:xfrm>
          <a:prstGeom prst="rect">
            <a:avLst/>
          </a:prstGeom>
          <a:noFill/>
          <a:ln/>
        </p:spPr>
        <p:txBody>
          <a:bodyPr wrap="square" lIns="136017" tIns="0" rIns="0" bIns="0" rtlCol="0" anchor="t">
            <a:spAutoFit/>
          </a:bodyPr>
          <a:lstStyle/>
          <a:p>
            <a:pPr marL="0" indent="0" algn="l">
              <a:lnSpc>
                <a:spcPts val="1200"/>
              </a:lnSpc>
              <a:buNone/>
            </a:pPr>
            <a:r>
              <a:rPr lang="en-US" sz="683" b="1" dirty="0">
                <a:solidFill>
                  <a:srgbClr val="37474F"/>
                </a:solidFill>
              </a:rPr>
              <a:t>Classification Head:</a:t>
            </a:r>
            <a:r>
              <a:rPr lang="en-US" sz="727" dirty="0">
                <a:solidFill>
                  <a:srgbClr val="37474F"/>
                </a:solidFill>
              </a:rPr>
              <a:t> Global average pooling aggregates features across time, with a single dense layer and softmax activation producing class probabilities</a:t>
            </a:r>
            <a:endParaRPr lang="en-US" sz="683" dirty="0"/>
          </a:p>
        </p:txBody>
      </p:sp>
      <p:sp>
        <p:nvSpPr>
          <p:cNvPr id="11" name="Text 7"/>
          <p:cNvSpPr/>
          <p:nvPr/>
        </p:nvSpPr>
        <p:spPr>
          <a:xfrm>
            <a:off x="4750594" y="2125963"/>
            <a:ext cx="50006"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00ACC1"/>
                </a:solidFill>
              </a:rPr>
              <a:t>▸</a:t>
            </a:r>
            <a:endParaRPr lang="en-US" sz="683" dirty="0"/>
          </a:p>
        </p:txBody>
      </p:sp>
      <p:sp>
        <p:nvSpPr>
          <p:cNvPr id="12" name="Text 8"/>
          <p:cNvSpPr/>
          <p:nvPr/>
        </p:nvSpPr>
        <p:spPr>
          <a:xfrm>
            <a:off x="4750594" y="2618882"/>
            <a:ext cx="50006"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00ACC1"/>
                </a:solidFill>
              </a:rPr>
              <a:t>▸</a:t>
            </a:r>
            <a:endParaRPr lang="en-US" sz="683" dirty="0"/>
          </a:p>
        </p:txBody>
      </p:sp>
      <p:sp>
        <p:nvSpPr>
          <p:cNvPr id="13" name="Text 9"/>
          <p:cNvSpPr/>
          <p:nvPr/>
        </p:nvSpPr>
        <p:spPr>
          <a:xfrm>
            <a:off x="4750594" y="2961782"/>
            <a:ext cx="50006"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00ACC1"/>
                </a:solidFill>
              </a:rPr>
              <a:t>▸</a:t>
            </a:r>
            <a:endParaRPr lang="en-US" sz="683" dirty="0"/>
          </a:p>
        </p:txBody>
      </p:sp>
      <p:sp>
        <p:nvSpPr>
          <p:cNvPr id="14" name="Text 10"/>
          <p:cNvSpPr/>
          <p:nvPr/>
        </p:nvSpPr>
        <p:spPr>
          <a:xfrm>
            <a:off x="4750594" y="3390407"/>
            <a:ext cx="3821906"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Key Hyperparameters</a:t>
            </a:r>
            <a:endParaRPr lang="en-US" sz="885" dirty="0"/>
          </a:p>
        </p:txBody>
      </p:sp>
      <p:sp>
        <p:nvSpPr>
          <p:cNvPr id="15" name="Text 11"/>
          <p:cNvSpPr/>
          <p:nvPr/>
        </p:nvSpPr>
        <p:spPr>
          <a:xfrm>
            <a:off x="4750594" y="3640438"/>
            <a:ext cx="42974"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5E35B1"/>
                </a:solidFill>
              </a:rPr>
              <a:t>•</a:t>
            </a:r>
            <a:endParaRPr lang="en-US" sz="784" dirty="0"/>
          </a:p>
        </p:txBody>
      </p:sp>
      <p:sp>
        <p:nvSpPr>
          <p:cNvPr id="16" name="Text 12"/>
          <p:cNvSpPr/>
          <p:nvPr/>
        </p:nvSpPr>
        <p:spPr>
          <a:xfrm>
            <a:off x="4864894" y="3647582"/>
            <a:ext cx="307042"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37474F"/>
                </a:solidFill>
              </a:rPr>
              <a:t>F1 = 8:</a:t>
            </a:r>
            <a:endParaRPr lang="en-US" sz="683" dirty="0"/>
          </a:p>
        </p:txBody>
      </p:sp>
      <p:sp>
        <p:nvSpPr>
          <p:cNvPr id="17" name="Text 13"/>
          <p:cNvSpPr/>
          <p:nvPr/>
        </p:nvSpPr>
        <p:spPr>
          <a:xfrm>
            <a:off x="5171935" y="3647582"/>
            <a:ext cx="2048582" cy="135731"/>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Number of temporal filters in the first layer</a:t>
            </a:r>
            <a:endParaRPr lang="en-US" sz="727" dirty="0"/>
          </a:p>
        </p:txBody>
      </p:sp>
      <p:sp>
        <p:nvSpPr>
          <p:cNvPr id="18" name="Text 14"/>
          <p:cNvSpPr/>
          <p:nvPr/>
        </p:nvSpPr>
        <p:spPr>
          <a:xfrm>
            <a:off x="4750594" y="3819032"/>
            <a:ext cx="42974"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5E35B1"/>
                </a:solidFill>
              </a:rPr>
              <a:t>•</a:t>
            </a:r>
            <a:endParaRPr lang="en-US" sz="784" dirty="0"/>
          </a:p>
        </p:txBody>
      </p:sp>
      <p:sp>
        <p:nvSpPr>
          <p:cNvPr id="19" name="Text 15"/>
          <p:cNvSpPr/>
          <p:nvPr/>
        </p:nvSpPr>
        <p:spPr>
          <a:xfrm>
            <a:off x="4864894" y="3826176"/>
            <a:ext cx="364248"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37474F"/>
                </a:solidFill>
              </a:rPr>
              <a:t>F2 = 16:</a:t>
            </a:r>
            <a:endParaRPr lang="en-US" sz="683" dirty="0"/>
          </a:p>
        </p:txBody>
      </p:sp>
      <p:sp>
        <p:nvSpPr>
          <p:cNvPr id="20" name="Text 16"/>
          <p:cNvSpPr/>
          <p:nvPr/>
        </p:nvSpPr>
        <p:spPr>
          <a:xfrm>
            <a:off x="5229141" y="3826176"/>
            <a:ext cx="2491829" cy="135731"/>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Number of pointwise filters in separable convolution</a:t>
            </a:r>
            <a:endParaRPr lang="en-US" sz="727" dirty="0"/>
          </a:p>
        </p:txBody>
      </p:sp>
      <p:sp>
        <p:nvSpPr>
          <p:cNvPr id="21" name="Text 17"/>
          <p:cNvSpPr/>
          <p:nvPr/>
        </p:nvSpPr>
        <p:spPr>
          <a:xfrm>
            <a:off x="4750594" y="3997626"/>
            <a:ext cx="42974"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5E35B1"/>
                </a:solidFill>
              </a:rPr>
              <a:t>•</a:t>
            </a:r>
            <a:endParaRPr lang="en-US" sz="784" dirty="0"/>
          </a:p>
        </p:txBody>
      </p:sp>
      <p:sp>
        <p:nvSpPr>
          <p:cNvPr id="22" name="Text 18"/>
          <p:cNvSpPr/>
          <p:nvPr/>
        </p:nvSpPr>
        <p:spPr>
          <a:xfrm>
            <a:off x="4864894" y="4004770"/>
            <a:ext cx="268951"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37474F"/>
                </a:solidFill>
              </a:rPr>
              <a:t>D = 2:</a:t>
            </a:r>
            <a:endParaRPr lang="en-US" sz="683" dirty="0"/>
          </a:p>
        </p:txBody>
      </p:sp>
      <p:sp>
        <p:nvSpPr>
          <p:cNvPr id="23" name="Text 19"/>
          <p:cNvSpPr/>
          <p:nvPr/>
        </p:nvSpPr>
        <p:spPr>
          <a:xfrm>
            <a:off x="5133845" y="4004770"/>
            <a:ext cx="1687237" cy="135731"/>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Depth multiplier for spatial filtering</a:t>
            </a:r>
            <a:endParaRPr lang="en-US" sz="727" dirty="0"/>
          </a:p>
        </p:txBody>
      </p:sp>
      <p:sp>
        <p:nvSpPr>
          <p:cNvPr id="24" name="Text 20"/>
          <p:cNvSpPr/>
          <p:nvPr/>
        </p:nvSpPr>
        <p:spPr>
          <a:xfrm>
            <a:off x="4750594" y="4176220"/>
            <a:ext cx="42974"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5E35B1"/>
                </a:solidFill>
              </a:rPr>
              <a:t>•</a:t>
            </a:r>
            <a:endParaRPr lang="en-US" sz="784" dirty="0"/>
          </a:p>
        </p:txBody>
      </p:sp>
      <p:sp>
        <p:nvSpPr>
          <p:cNvPr id="25" name="Text 21"/>
          <p:cNvSpPr/>
          <p:nvPr/>
        </p:nvSpPr>
        <p:spPr>
          <a:xfrm>
            <a:off x="4864894" y="4183363"/>
            <a:ext cx="883620"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37474F"/>
                </a:solidFill>
              </a:rPr>
              <a:t>Total Parameters:</a:t>
            </a:r>
            <a:endParaRPr lang="en-US" sz="683" dirty="0"/>
          </a:p>
        </p:txBody>
      </p:sp>
      <p:sp>
        <p:nvSpPr>
          <p:cNvPr id="26" name="Text 22"/>
          <p:cNvSpPr/>
          <p:nvPr/>
        </p:nvSpPr>
        <p:spPr>
          <a:xfrm>
            <a:off x="5748514" y="4183363"/>
            <a:ext cx="2103890" cy="135731"/>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1,186 (extremely compact for deep learning)</a:t>
            </a:r>
            <a:endParaRPr lang="en-US" sz="72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357188"/>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Two Training Strategies Test Personalization Versus Generalization</a:t>
            </a:r>
            <a:endParaRPr lang="en-US" sz="1602" dirty="0"/>
          </a:p>
        </p:txBody>
      </p:sp>
      <p:pic>
        <p:nvPicPr>
          <p:cNvPr id="4" name="Image 1" descr="preencoded.png"/>
          <p:cNvPicPr>
            <a:picLocks noChangeAspect="1"/>
          </p:cNvPicPr>
          <p:nvPr/>
        </p:nvPicPr>
        <p:blipFill>
          <a:blip r:embed="rId4"/>
          <a:stretch>
            <a:fillRect/>
          </a:stretch>
        </p:blipFill>
        <p:spPr>
          <a:xfrm>
            <a:off x="571500" y="1247282"/>
            <a:ext cx="3057525" cy="2857500"/>
          </a:xfrm>
          <a:prstGeom prst="rect">
            <a:avLst/>
          </a:prstGeom>
        </p:spPr>
      </p:pic>
      <p:sp>
        <p:nvSpPr>
          <p:cNvPr id="5" name="Text 1"/>
          <p:cNvSpPr/>
          <p:nvPr/>
        </p:nvSpPr>
        <p:spPr>
          <a:xfrm>
            <a:off x="3986213" y="825801"/>
            <a:ext cx="4586288"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Training Configuration</a:t>
            </a:r>
            <a:endParaRPr lang="en-US" sz="885" dirty="0"/>
          </a:p>
        </p:txBody>
      </p:sp>
      <p:sp>
        <p:nvSpPr>
          <p:cNvPr id="6" name="Text 2"/>
          <p:cNvSpPr/>
          <p:nvPr/>
        </p:nvSpPr>
        <p:spPr>
          <a:xfrm>
            <a:off x="3986213" y="1090120"/>
            <a:ext cx="2264569"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Optimizer:</a:t>
            </a:r>
            <a:r>
              <a:rPr lang="en-US" sz="727" dirty="0">
                <a:solidFill>
                  <a:srgbClr val="37474F"/>
                </a:solidFill>
              </a:rPr>
              <a:t> Adam (LR: 0.001)</a:t>
            </a:r>
            <a:endParaRPr lang="en-US" sz="683" dirty="0"/>
          </a:p>
        </p:txBody>
      </p:sp>
      <p:sp>
        <p:nvSpPr>
          <p:cNvPr id="7" name="Text 3"/>
          <p:cNvSpPr/>
          <p:nvPr/>
        </p:nvSpPr>
        <p:spPr>
          <a:xfrm>
            <a:off x="6307931" y="1090120"/>
            <a:ext cx="2264569"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Batch Size:</a:t>
            </a:r>
            <a:r>
              <a:rPr lang="en-US" sz="727" dirty="0">
                <a:solidFill>
                  <a:srgbClr val="37474F"/>
                </a:solidFill>
              </a:rPr>
              <a:t> 64</a:t>
            </a:r>
            <a:endParaRPr lang="en-US" sz="683" dirty="0"/>
          </a:p>
        </p:txBody>
      </p:sp>
      <p:sp>
        <p:nvSpPr>
          <p:cNvPr id="8" name="Text 4"/>
          <p:cNvSpPr/>
          <p:nvPr/>
        </p:nvSpPr>
        <p:spPr>
          <a:xfrm>
            <a:off x="3986213" y="1297288"/>
            <a:ext cx="2264569"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Loss Function:</a:t>
            </a:r>
            <a:r>
              <a:rPr lang="en-US" sz="727" dirty="0">
                <a:solidFill>
                  <a:srgbClr val="37474F"/>
                </a:solidFill>
              </a:rPr>
              <a:t> Cross-entropy</a:t>
            </a:r>
            <a:endParaRPr lang="en-US" sz="683" dirty="0"/>
          </a:p>
        </p:txBody>
      </p:sp>
      <p:sp>
        <p:nvSpPr>
          <p:cNvPr id="9" name="Text 5"/>
          <p:cNvSpPr/>
          <p:nvPr/>
        </p:nvSpPr>
        <p:spPr>
          <a:xfrm>
            <a:off x="6307931" y="1297288"/>
            <a:ext cx="2264569"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Maximum Epochs:</a:t>
            </a:r>
            <a:r>
              <a:rPr lang="en-US" sz="727" dirty="0">
                <a:solidFill>
                  <a:srgbClr val="37474F"/>
                </a:solidFill>
              </a:rPr>
              <a:t> 500</a:t>
            </a:r>
            <a:endParaRPr lang="en-US" sz="683" dirty="0"/>
          </a:p>
        </p:txBody>
      </p:sp>
      <p:sp>
        <p:nvSpPr>
          <p:cNvPr id="10" name="Text 6"/>
          <p:cNvSpPr/>
          <p:nvPr/>
        </p:nvSpPr>
        <p:spPr>
          <a:xfrm>
            <a:off x="3986213" y="1504457"/>
            <a:ext cx="2264569"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Early Stopping:</a:t>
            </a:r>
            <a:r>
              <a:rPr lang="en-US" sz="727" dirty="0">
                <a:solidFill>
                  <a:srgbClr val="37474F"/>
                </a:solidFill>
              </a:rPr>
              <a:t> Patience = 50</a:t>
            </a:r>
            <a:endParaRPr lang="en-US" sz="683" dirty="0"/>
          </a:p>
        </p:txBody>
      </p:sp>
      <p:sp>
        <p:nvSpPr>
          <p:cNvPr id="11" name="Text 7"/>
          <p:cNvSpPr/>
          <p:nvPr/>
        </p:nvSpPr>
        <p:spPr>
          <a:xfrm>
            <a:off x="3986213" y="1783063"/>
            <a:ext cx="4586288"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Training Strategies</a:t>
            </a:r>
            <a:endParaRPr lang="en-US" sz="885" dirty="0"/>
          </a:p>
        </p:txBody>
      </p:sp>
      <p:sp>
        <p:nvSpPr>
          <p:cNvPr id="12" name="Shape 8"/>
          <p:cNvSpPr/>
          <p:nvPr/>
        </p:nvSpPr>
        <p:spPr>
          <a:xfrm>
            <a:off x="3986213" y="2047382"/>
            <a:ext cx="4586288" cy="900113"/>
          </a:xfrm>
          <a:prstGeom prst="rect">
            <a:avLst/>
          </a:prstGeom>
          <a:solidFill>
            <a:srgbClr val="5E35B1">
              <a:alpha val="5000"/>
            </a:srgbClr>
          </a:solidFill>
          <a:ln/>
        </p:spPr>
        <p:txBody>
          <a:bodyPr/>
          <a:lstStyle/>
          <a:p>
            <a:endParaRPr lang="en-US"/>
          </a:p>
        </p:txBody>
      </p:sp>
      <p:sp>
        <p:nvSpPr>
          <p:cNvPr id="13" name="Shape 9"/>
          <p:cNvSpPr/>
          <p:nvPr/>
        </p:nvSpPr>
        <p:spPr>
          <a:xfrm>
            <a:off x="3986213" y="2047382"/>
            <a:ext cx="28575" cy="900113"/>
          </a:xfrm>
          <a:prstGeom prst="rect">
            <a:avLst/>
          </a:prstGeom>
          <a:solidFill>
            <a:srgbClr val="5E35B1"/>
          </a:solidFill>
          <a:ln/>
        </p:spPr>
        <p:txBody>
          <a:bodyPr/>
          <a:lstStyle/>
          <a:p>
            <a:endParaRPr lang="en-US"/>
          </a:p>
        </p:txBody>
      </p:sp>
      <p:sp>
        <p:nvSpPr>
          <p:cNvPr id="14" name="Text 10"/>
          <p:cNvSpPr/>
          <p:nvPr/>
        </p:nvSpPr>
        <p:spPr>
          <a:xfrm>
            <a:off x="4100513" y="2133107"/>
            <a:ext cx="4357688"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Subject-Dependent Training</a:t>
            </a:r>
            <a:endParaRPr lang="en-US" sz="784" dirty="0"/>
          </a:p>
        </p:txBody>
      </p:sp>
      <p:sp>
        <p:nvSpPr>
          <p:cNvPr id="15" name="Text 11"/>
          <p:cNvSpPr/>
          <p:nvPr/>
        </p:nvSpPr>
        <p:spPr>
          <a:xfrm>
            <a:off x="4100513" y="2347420"/>
            <a:ext cx="4357688" cy="600075"/>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Each subject receives a personalized model trained exclusively on their own data. This approach uses 3-fold cross-validation within each subject's training sessions, resulting in nine separate models (one per subject). This strategy captures individual neural patterns and brain signal characteristics.</a:t>
            </a:r>
            <a:endParaRPr lang="en-US" sz="727" dirty="0"/>
          </a:p>
        </p:txBody>
      </p:sp>
      <p:sp>
        <p:nvSpPr>
          <p:cNvPr id="16" name="Shape 12"/>
          <p:cNvSpPr/>
          <p:nvPr/>
        </p:nvSpPr>
        <p:spPr>
          <a:xfrm>
            <a:off x="3986213" y="3061795"/>
            <a:ext cx="4586288" cy="900113"/>
          </a:xfrm>
          <a:prstGeom prst="rect">
            <a:avLst/>
          </a:prstGeom>
          <a:solidFill>
            <a:srgbClr val="00ACC1">
              <a:alpha val="5000"/>
            </a:srgbClr>
          </a:solidFill>
          <a:ln/>
        </p:spPr>
        <p:txBody>
          <a:bodyPr/>
          <a:lstStyle/>
          <a:p>
            <a:endParaRPr lang="en-US"/>
          </a:p>
        </p:txBody>
      </p:sp>
      <p:sp>
        <p:nvSpPr>
          <p:cNvPr id="17" name="Shape 13"/>
          <p:cNvSpPr/>
          <p:nvPr/>
        </p:nvSpPr>
        <p:spPr>
          <a:xfrm>
            <a:off x="3986213" y="3061795"/>
            <a:ext cx="28575" cy="900113"/>
          </a:xfrm>
          <a:prstGeom prst="rect">
            <a:avLst/>
          </a:prstGeom>
          <a:solidFill>
            <a:srgbClr val="00ACC1"/>
          </a:solidFill>
          <a:ln/>
        </p:spPr>
        <p:txBody>
          <a:bodyPr/>
          <a:lstStyle/>
          <a:p>
            <a:endParaRPr lang="en-US"/>
          </a:p>
        </p:txBody>
      </p:sp>
      <p:sp>
        <p:nvSpPr>
          <p:cNvPr id="18" name="Text 14"/>
          <p:cNvSpPr/>
          <p:nvPr/>
        </p:nvSpPr>
        <p:spPr>
          <a:xfrm>
            <a:off x="4100513" y="3147520"/>
            <a:ext cx="4357688"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Subject-Independent Training</a:t>
            </a:r>
            <a:endParaRPr lang="en-US" sz="784" dirty="0"/>
          </a:p>
        </p:txBody>
      </p:sp>
      <p:sp>
        <p:nvSpPr>
          <p:cNvPr id="19" name="Text 15"/>
          <p:cNvSpPr/>
          <p:nvPr/>
        </p:nvSpPr>
        <p:spPr>
          <a:xfrm>
            <a:off x="4100513" y="3361832"/>
            <a:ext cx="4357688" cy="600075"/>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Models are trained to generalize across different individuals using Leave-One-Subject-Out cross-validation. For each test subject, a model is trained on three randomly selected subjects and evaluated on the held-out subject. This approach tests whether a single model can work for new users without personalized calibration.</a:t>
            </a:r>
            <a:endParaRPr lang="en-US" sz="727" dirty="0"/>
          </a:p>
        </p:txBody>
      </p:sp>
      <p:sp>
        <p:nvSpPr>
          <p:cNvPr id="20" name="Text 16"/>
          <p:cNvSpPr/>
          <p:nvPr/>
        </p:nvSpPr>
        <p:spPr>
          <a:xfrm>
            <a:off x="3986213" y="4076207"/>
            <a:ext cx="4586288" cy="450056"/>
          </a:xfrm>
          <a:prstGeom prst="rect">
            <a:avLst/>
          </a:prstGeom>
          <a:noFill/>
          <a:ln/>
        </p:spPr>
        <p:txBody>
          <a:bodyPr wrap="square" lIns="0" tIns="0" rIns="0" bIns="0" rtlCol="0" anchor="t">
            <a:spAutoFit/>
          </a:bodyPr>
          <a:lstStyle/>
          <a:p>
            <a:pPr marL="0" indent="0" algn="l">
              <a:lnSpc>
                <a:spcPts val="1200"/>
              </a:lnSpc>
              <a:buNone/>
            </a:pPr>
            <a:r>
              <a:rPr lang="en-US" sz="727" i="1" dirty="0">
                <a:solidFill>
                  <a:srgbClr val="37474F"/>
                </a:solidFill>
              </a:rPr>
              <a:t>Subject-Dependent training represents the practical BCI scenario where users calibrate the system before use. Subject-Independent training represents the ideal scenario where a pre-trained model works immediately for new users without calibration.</a:t>
            </a:r>
            <a:endParaRPr lang="en-US" sz="72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357188"/>
            <a:ext cx="8001000" cy="594327"/>
          </a:xfrm>
          <a:prstGeom prst="rect">
            <a:avLst/>
          </a:prstGeom>
          <a:noFill/>
          <a:ln/>
        </p:spPr>
        <p:txBody>
          <a:bodyPr wrap="square" lIns="0" tIns="0" rIns="0" bIns="0" rtlCol="0" anchor="t">
            <a:spAutoFit/>
          </a:bodyPr>
          <a:lstStyle/>
          <a:p>
            <a:pPr marL="0" indent="0" algn="l">
              <a:lnSpc>
                <a:spcPts val="2300"/>
              </a:lnSpc>
              <a:buNone/>
            </a:pPr>
            <a:r>
              <a:rPr lang="en-US" sz="1602" b="1" dirty="0">
                <a:solidFill>
                  <a:srgbClr val="1A237E"/>
                </a:solidFill>
              </a:rPr>
              <a:t>Subject-Dependent Training Achieves 25% Higher Accuracy Than Generalized Models</a:t>
            </a:r>
            <a:endParaRPr lang="en-US" sz="1602" dirty="0"/>
          </a:p>
        </p:txBody>
      </p:sp>
      <p:pic>
        <p:nvPicPr>
          <p:cNvPr id="4" name="Image 1" descr="preencoded.png"/>
          <p:cNvPicPr>
            <a:picLocks noChangeAspect="1"/>
          </p:cNvPicPr>
          <p:nvPr/>
        </p:nvPicPr>
        <p:blipFill>
          <a:blip r:embed="rId4"/>
          <a:stretch>
            <a:fillRect/>
          </a:stretch>
        </p:blipFill>
        <p:spPr>
          <a:xfrm>
            <a:off x="571500" y="1222251"/>
            <a:ext cx="3821906" cy="3214688"/>
          </a:xfrm>
          <a:prstGeom prst="rect">
            <a:avLst/>
          </a:prstGeom>
        </p:spPr>
      </p:pic>
      <p:sp>
        <p:nvSpPr>
          <p:cNvPr id="5" name="Shape 1"/>
          <p:cNvSpPr/>
          <p:nvPr/>
        </p:nvSpPr>
        <p:spPr>
          <a:xfrm>
            <a:off x="4750594" y="1165827"/>
            <a:ext cx="3821906" cy="1017259"/>
          </a:xfrm>
          <a:prstGeom prst="rect">
            <a:avLst/>
          </a:prstGeom>
          <a:solidFill>
            <a:srgbClr val="00ACC1">
              <a:alpha val="8000"/>
            </a:srgbClr>
          </a:solidFill>
          <a:ln/>
        </p:spPr>
        <p:txBody>
          <a:bodyPr/>
          <a:lstStyle/>
          <a:p>
            <a:endParaRPr lang="en-US"/>
          </a:p>
        </p:txBody>
      </p:sp>
      <p:sp>
        <p:nvSpPr>
          <p:cNvPr id="6" name="Shape 2"/>
          <p:cNvSpPr/>
          <p:nvPr/>
        </p:nvSpPr>
        <p:spPr>
          <a:xfrm>
            <a:off x="4750594" y="1165827"/>
            <a:ext cx="28575" cy="1017259"/>
          </a:xfrm>
          <a:prstGeom prst="rect">
            <a:avLst/>
          </a:prstGeom>
          <a:solidFill>
            <a:srgbClr val="5E35B1"/>
          </a:solidFill>
          <a:ln/>
        </p:spPr>
        <p:txBody>
          <a:bodyPr/>
          <a:lstStyle/>
          <a:p>
            <a:endParaRPr lang="en-US"/>
          </a:p>
        </p:txBody>
      </p:sp>
      <p:sp>
        <p:nvSpPr>
          <p:cNvPr id="7" name="Text 3"/>
          <p:cNvSpPr/>
          <p:nvPr/>
        </p:nvSpPr>
        <p:spPr>
          <a:xfrm>
            <a:off x="4893469" y="1280127"/>
            <a:ext cx="3536156"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Subject-Dependent Performance</a:t>
            </a:r>
            <a:endParaRPr lang="en-US" sz="885" dirty="0"/>
          </a:p>
        </p:txBody>
      </p:sp>
      <p:sp>
        <p:nvSpPr>
          <p:cNvPr id="8" name="Text 4"/>
          <p:cNvSpPr/>
          <p:nvPr/>
        </p:nvSpPr>
        <p:spPr>
          <a:xfrm>
            <a:off x="4893469" y="1544445"/>
            <a:ext cx="3536156" cy="274309"/>
          </a:xfrm>
          <a:prstGeom prst="rect">
            <a:avLst/>
          </a:prstGeom>
          <a:noFill/>
          <a:ln/>
        </p:spPr>
        <p:txBody>
          <a:bodyPr wrap="none" lIns="0" tIns="0" rIns="0" bIns="0" rtlCol="0" anchor="t">
            <a:spAutoFit/>
          </a:bodyPr>
          <a:lstStyle/>
          <a:p>
            <a:pPr marL="0" indent="0" algn="l">
              <a:lnSpc>
                <a:spcPts val="2200"/>
              </a:lnSpc>
              <a:buNone/>
            </a:pPr>
            <a:r>
              <a:rPr lang="en-US" sz="1602" b="1" dirty="0">
                <a:solidFill>
                  <a:srgbClr val="1A237E"/>
                </a:solidFill>
              </a:rPr>
              <a:t>63.17% ± 9.59%</a:t>
            </a:r>
            <a:endParaRPr lang="en-US" sz="1602" dirty="0"/>
          </a:p>
        </p:txBody>
      </p:sp>
      <p:sp>
        <p:nvSpPr>
          <p:cNvPr id="9" name="Text 5"/>
          <p:cNvSpPr/>
          <p:nvPr/>
        </p:nvSpPr>
        <p:spPr>
          <a:xfrm>
            <a:off x="4893469" y="1861617"/>
            <a:ext cx="3536156" cy="160734"/>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Best: B04 (76.25%) | Weakest: B02 (52.02%)</a:t>
            </a:r>
            <a:endParaRPr lang="en-US" sz="780" dirty="0"/>
          </a:p>
        </p:txBody>
      </p:sp>
      <p:sp>
        <p:nvSpPr>
          <p:cNvPr id="10" name="Text 6"/>
          <p:cNvSpPr/>
          <p:nvPr/>
        </p:nvSpPr>
        <p:spPr>
          <a:xfrm>
            <a:off x="4893469" y="2022351"/>
            <a:ext cx="3536156" cy="160734"/>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Significant inter-subject variability indicates individual neural patterns</a:t>
            </a:r>
            <a:endParaRPr lang="en-US" sz="780" dirty="0"/>
          </a:p>
        </p:txBody>
      </p:sp>
      <p:sp>
        <p:nvSpPr>
          <p:cNvPr id="11" name="Shape 7"/>
          <p:cNvSpPr/>
          <p:nvPr/>
        </p:nvSpPr>
        <p:spPr>
          <a:xfrm>
            <a:off x="4750594" y="2325960"/>
            <a:ext cx="3821906" cy="1017259"/>
          </a:xfrm>
          <a:prstGeom prst="rect">
            <a:avLst/>
          </a:prstGeom>
          <a:solidFill>
            <a:srgbClr val="00ACC1">
              <a:alpha val="8000"/>
            </a:srgbClr>
          </a:solidFill>
          <a:ln/>
        </p:spPr>
        <p:txBody>
          <a:bodyPr/>
          <a:lstStyle/>
          <a:p>
            <a:endParaRPr lang="en-US"/>
          </a:p>
        </p:txBody>
      </p:sp>
      <p:sp>
        <p:nvSpPr>
          <p:cNvPr id="12" name="Shape 8"/>
          <p:cNvSpPr/>
          <p:nvPr/>
        </p:nvSpPr>
        <p:spPr>
          <a:xfrm>
            <a:off x="4750594" y="2325960"/>
            <a:ext cx="28575" cy="1017259"/>
          </a:xfrm>
          <a:prstGeom prst="rect">
            <a:avLst/>
          </a:prstGeom>
          <a:solidFill>
            <a:srgbClr val="5E35B1"/>
          </a:solidFill>
          <a:ln/>
        </p:spPr>
        <p:txBody>
          <a:bodyPr/>
          <a:lstStyle/>
          <a:p>
            <a:endParaRPr lang="en-US"/>
          </a:p>
        </p:txBody>
      </p:sp>
      <p:sp>
        <p:nvSpPr>
          <p:cNvPr id="13" name="Text 9"/>
          <p:cNvSpPr/>
          <p:nvPr/>
        </p:nvSpPr>
        <p:spPr>
          <a:xfrm>
            <a:off x="4893469" y="2440260"/>
            <a:ext cx="3536156"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Subject-Independent Performance</a:t>
            </a:r>
            <a:endParaRPr lang="en-US" sz="885" dirty="0"/>
          </a:p>
        </p:txBody>
      </p:sp>
      <p:sp>
        <p:nvSpPr>
          <p:cNvPr id="14" name="Text 10"/>
          <p:cNvSpPr/>
          <p:nvPr/>
        </p:nvSpPr>
        <p:spPr>
          <a:xfrm>
            <a:off x="4893469" y="2704579"/>
            <a:ext cx="3536156" cy="274309"/>
          </a:xfrm>
          <a:prstGeom prst="rect">
            <a:avLst/>
          </a:prstGeom>
          <a:noFill/>
          <a:ln/>
        </p:spPr>
        <p:txBody>
          <a:bodyPr wrap="none" lIns="0" tIns="0" rIns="0" bIns="0" rtlCol="0" anchor="t">
            <a:spAutoFit/>
          </a:bodyPr>
          <a:lstStyle/>
          <a:p>
            <a:pPr marL="0" indent="0" algn="l">
              <a:lnSpc>
                <a:spcPts val="2200"/>
              </a:lnSpc>
              <a:buNone/>
            </a:pPr>
            <a:r>
              <a:rPr lang="en-US" sz="1602" b="1" dirty="0">
                <a:solidFill>
                  <a:srgbClr val="1A237E"/>
                </a:solidFill>
              </a:rPr>
              <a:t>50.42% ± 1.30%</a:t>
            </a:r>
            <a:endParaRPr lang="en-US" sz="1602" dirty="0"/>
          </a:p>
        </p:txBody>
      </p:sp>
      <p:sp>
        <p:nvSpPr>
          <p:cNvPr id="15" name="Text 11"/>
          <p:cNvSpPr/>
          <p:nvPr/>
        </p:nvSpPr>
        <p:spPr>
          <a:xfrm>
            <a:off x="4893469" y="3021750"/>
            <a:ext cx="3536156" cy="160734"/>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Near chance level (50% for binary classification)</a:t>
            </a:r>
            <a:endParaRPr lang="en-US" sz="780" dirty="0"/>
          </a:p>
        </p:txBody>
      </p:sp>
      <p:sp>
        <p:nvSpPr>
          <p:cNvPr id="16" name="Text 12"/>
          <p:cNvSpPr/>
          <p:nvPr/>
        </p:nvSpPr>
        <p:spPr>
          <a:xfrm>
            <a:off x="4893469" y="3182485"/>
            <a:ext cx="3536156" cy="160734"/>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Consistently poor generalization across all subjects</a:t>
            </a:r>
            <a:endParaRPr lang="en-US" sz="780" dirty="0"/>
          </a:p>
        </p:txBody>
      </p:sp>
      <p:sp>
        <p:nvSpPr>
          <p:cNvPr id="17" name="Shape 13"/>
          <p:cNvSpPr/>
          <p:nvPr/>
        </p:nvSpPr>
        <p:spPr>
          <a:xfrm>
            <a:off x="4750594" y="3486094"/>
            <a:ext cx="3821906" cy="1007269"/>
          </a:xfrm>
          <a:prstGeom prst="rect">
            <a:avLst/>
          </a:prstGeom>
          <a:solidFill>
            <a:srgbClr val="5E35B1">
              <a:alpha val="10000"/>
            </a:srgbClr>
          </a:solidFill>
          <a:ln/>
        </p:spPr>
        <p:txBody>
          <a:bodyPr/>
          <a:lstStyle/>
          <a:p>
            <a:endParaRPr lang="en-US"/>
          </a:p>
        </p:txBody>
      </p:sp>
      <p:sp>
        <p:nvSpPr>
          <p:cNvPr id="18" name="Text 14"/>
          <p:cNvSpPr/>
          <p:nvPr/>
        </p:nvSpPr>
        <p:spPr>
          <a:xfrm>
            <a:off x="4893469" y="3600394"/>
            <a:ext cx="3536156"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Statistical Validation</a:t>
            </a:r>
            <a:endParaRPr lang="en-US" sz="885" dirty="0"/>
          </a:p>
        </p:txBody>
      </p:sp>
      <p:sp>
        <p:nvSpPr>
          <p:cNvPr id="19" name="Text 15"/>
          <p:cNvSpPr/>
          <p:nvPr/>
        </p:nvSpPr>
        <p:spPr>
          <a:xfrm>
            <a:off x="4893469" y="3850425"/>
            <a:ext cx="3536156" cy="642938"/>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Paired t-test: </a:t>
            </a:r>
            <a:r>
              <a:rPr lang="en-US" sz="734" b="1" dirty="0">
                <a:solidFill>
                  <a:srgbClr val="1A237E"/>
                </a:solidFill>
              </a:rPr>
              <a:t>p = 0.0018 &lt; 0.05 ✓</a:t>
            </a:r>
            <a:r>
              <a:rPr lang="en-US" sz="780" dirty="0">
                <a:solidFill>
                  <a:srgbClr val="37474F"/>
                </a:solidFill>
              </a:rPr>
              <a:t>
 Performance Gap: </a:t>
            </a:r>
            <a:r>
              <a:rPr lang="en-US" sz="734" b="1" dirty="0">
                <a:solidFill>
                  <a:srgbClr val="1A237E"/>
                </a:solidFill>
              </a:rPr>
              <a:t>25.3% relative improvement</a:t>
            </a:r>
            <a:r>
              <a:rPr lang="en-US" sz="780" dirty="0">
                <a:solidFill>
                  <a:srgbClr val="37474F"/>
                </a:solidFill>
              </a:rPr>
              <a:t>
 Subject-Dependent training produces statistically significant improvement</a:t>
            </a:r>
            <a:endParaRPr lang="en-US" sz="78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357188"/>
            <a:ext cx="8001000" cy="594327"/>
          </a:xfrm>
          <a:prstGeom prst="rect">
            <a:avLst/>
          </a:prstGeom>
          <a:noFill/>
          <a:ln/>
        </p:spPr>
        <p:txBody>
          <a:bodyPr wrap="square" lIns="0" tIns="0" rIns="0" bIns="0" rtlCol="0" anchor="t">
            <a:spAutoFit/>
          </a:bodyPr>
          <a:lstStyle/>
          <a:p>
            <a:pPr marL="0" indent="0" algn="l">
              <a:lnSpc>
                <a:spcPts val="2300"/>
              </a:lnSpc>
              <a:buNone/>
            </a:pPr>
            <a:r>
              <a:rPr lang="en-US" sz="1602" b="1" dirty="0">
                <a:solidFill>
                  <a:srgbClr val="1A237E"/>
                </a:solidFill>
              </a:rPr>
              <a:t>Performance Heatmap Reveals Consistent Subject-Dependent Advantage</a:t>
            </a:r>
            <a:endParaRPr lang="en-US" sz="1602" dirty="0"/>
          </a:p>
        </p:txBody>
      </p:sp>
      <p:pic>
        <p:nvPicPr>
          <p:cNvPr id="4" name="Image 1" descr="preencoded.png"/>
          <p:cNvPicPr>
            <a:picLocks noChangeAspect="1"/>
          </p:cNvPicPr>
          <p:nvPr/>
        </p:nvPicPr>
        <p:blipFill>
          <a:blip r:embed="rId4"/>
          <a:stretch>
            <a:fillRect/>
          </a:stretch>
        </p:blipFill>
        <p:spPr>
          <a:xfrm>
            <a:off x="571500" y="1680177"/>
            <a:ext cx="4586288" cy="2857500"/>
          </a:xfrm>
          <a:prstGeom prst="rect">
            <a:avLst/>
          </a:prstGeom>
        </p:spPr>
      </p:pic>
      <p:sp>
        <p:nvSpPr>
          <p:cNvPr id="5" name="Text 1"/>
          <p:cNvSpPr/>
          <p:nvPr/>
        </p:nvSpPr>
        <p:spPr>
          <a:xfrm>
            <a:off x="5514975" y="1165827"/>
            <a:ext cx="3057525"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Visual Performance Comparison</a:t>
            </a:r>
            <a:endParaRPr lang="en-US" sz="987" dirty="0"/>
          </a:p>
        </p:txBody>
      </p:sp>
      <p:sp>
        <p:nvSpPr>
          <p:cNvPr id="6" name="Text 2"/>
          <p:cNvSpPr/>
          <p:nvPr/>
        </p:nvSpPr>
        <p:spPr>
          <a:xfrm>
            <a:off x="5514975" y="1465864"/>
            <a:ext cx="3057525" cy="857250"/>
          </a:xfrm>
          <a:prstGeom prst="rect">
            <a:avLst/>
          </a:prstGeom>
          <a:noFill/>
          <a:ln/>
        </p:spPr>
        <p:txBody>
          <a:bodyPr wrap="square" lIns="0" tIns="0" rIns="0" bIns="0" rtlCol="0" anchor="t">
            <a:spAutoFit/>
          </a:bodyPr>
          <a:lstStyle/>
          <a:p>
            <a:pPr marL="0" indent="0" algn="l">
              <a:lnSpc>
                <a:spcPts val="1400"/>
              </a:lnSpc>
              <a:buNone/>
            </a:pPr>
            <a:r>
              <a:rPr lang="en-US" sz="780" dirty="0">
                <a:solidFill>
                  <a:srgbClr val="37474F"/>
                </a:solidFill>
              </a:rPr>
              <a:t>The heatmap visualizes accuracy scores using color intensity, where darker green indicates higher performance. The top row shows Subject-Dependent (SD) accuracy, and the bottom row shows Subject-Independent (SI) accuracy for each of the 9 subjects.</a:t>
            </a:r>
            <a:endParaRPr lang="en-US" sz="780" dirty="0"/>
          </a:p>
        </p:txBody>
      </p:sp>
      <p:sp>
        <p:nvSpPr>
          <p:cNvPr id="7" name="Shape 3"/>
          <p:cNvSpPr/>
          <p:nvPr/>
        </p:nvSpPr>
        <p:spPr>
          <a:xfrm>
            <a:off x="5514975" y="2465989"/>
            <a:ext cx="3057525" cy="1643063"/>
          </a:xfrm>
          <a:prstGeom prst="rect">
            <a:avLst/>
          </a:prstGeom>
          <a:solidFill>
            <a:srgbClr val="00ACC1">
              <a:alpha val="8000"/>
            </a:srgbClr>
          </a:solidFill>
          <a:ln/>
        </p:spPr>
        <p:txBody>
          <a:bodyPr/>
          <a:lstStyle/>
          <a:p>
            <a:endParaRPr lang="en-US"/>
          </a:p>
        </p:txBody>
      </p:sp>
      <p:sp>
        <p:nvSpPr>
          <p:cNvPr id="8" name="Text 4"/>
          <p:cNvSpPr/>
          <p:nvPr/>
        </p:nvSpPr>
        <p:spPr>
          <a:xfrm>
            <a:off x="5629275" y="2551714"/>
            <a:ext cx="28289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Key Insights</a:t>
            </a:r>
            <a:endParaRPr lang="en-US" sz="784" dirty="0"/>
          </a:p>
        </p:txBody>
      </p:sp>
      <p:sp>
        <p:nvSpPr>
          <p:cNvPr id="9" name="Text 5"/>
          <p:cNvSpPr/>
          <p:nvPr/>
        </p:nvSpPr>
        <p:spPr>
          <a:xfrm>
            <a:off x="5629275" y="2780314"/>
            <a:ext cx="50006"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00ACC1"/>
                </a:solidFill>
              </a:rPr>
              <a:t>▸</a:t>
            </a:r>
            <a:endParaRPr lang="en-US" sz="683" dirty="0"/>
          </a:p>
        </p:txBody>
      </p:sp>
      <p:sp>
        <p:nvSpPr>
          <p:cNvPr id="10" name="Text 6"/>
          <p:cNvSpPr/>
          <p:nvPr/>
        </p:nvSpPr>
        <p:spPr>
          <a:xfrm>
            <a:off x="5772150" y="2787458"/>
            <a:ext cx="2344713"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Subject-Dependent row shows consistently higher intensity (darker green) across all subjects</a:t>
            </a:r>
            <a:endParaRPr lang="en-US" sz="727" dirty="0"/>
          </a:p>
        </p:txBody>
      </p:sp>
      <p:sp>
        <p:nvSpPr>
          <p:cNvPr id="11" name="Text 7"/>
          <p:cNvSpPr/>
          <p:nvPr/>
        </p:nvSpPr>
        <p:spPr>
          <a:xfrm>
            <a:off x="5629275" y="3123214"/>
            <a:ext cx="50006"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00ACC1"/>
                </a:solidFill>
              </a:rPr>
              <a:t>▸</a:t>
            </a:r>
            <a:endParaRPr lang="en-US" sz="683" dirty="0"/>
          </a:p>
        </p:txBody>
      </p:sp>
      <p:sp>
        <p:nvSpPr>
          <p:cNvPr id="12" name="Text 8"/>
          <p:cNvSpPr/>
          <p:nvPr/>
        </p:nvSpPr>
        <p:spPr>
          <a:xfrm>
            <a:off x="5772150" y="3130358"/>
            <a:ext cx="2513819"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Subject B04 achieves the highest performance (0.762) with Subject-Dependent training</a:t>
            </a:r>
            <a:endParaRPr lang="en-US" sz="727" dirty="0"/>
          </a:p>
        </p:txBody>
      </p:sp>
      <p:sp>
        <p:nvSpPr>
          <p:cNvPr id="13" name="Text 9"/>
          <p:cNvSpPr/>
          <p:nvPr/>
        </p:nvSpPr>
        <p:spPr>
          <a:xfrm>
            <a:off x="5629275" y="3466114"/>
            <a:ext cx="50006"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00ACC1"/>
                </a:solidFill>
              </a:rPr>
              <a:t>▸</a:t>
            </a:r>
            <a:endParaRPr lang="en-US" sz="683" dirty="0"/>
          </a:p>
        </p:txBody>
      </p:sp>
      <p:sp>
        <p:nvSpPr>
          <p:cNvPr id="14" name="Text 10"/>
          <p:cNvSpPr/>
          <p:nvPr/>
        </p:nvSpPr>
        <p:spPr>
          <a:xfrm>
            <a:off x="5772150" y="3473258"/>
            <a:ext cx="2179988"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Subject-Independent row shows uniformly low performance (yellow tones) near chance level</a:t>
            </a:r>
            <a:endParaRPr lang="en-US" sz="727" dirty="0"/>
          </a:p>
        </p:txBody>
      </p:sp>
      <p:sp>
        <p:nvSpPr>
          <p:cNvPr id="15" name="Text 11"/>
          <p:cNvSpPr/>
          <p:nvPr/>
        </p:nvSpPr>
        <p:spPr>
          <a:xfrm>
            <a:off x="5629275" y="3809014"/>
            <a:ext cx="50006"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00ACC1"/>
                </a:solidFill>
              </a:rPr>
              <a:t>▸</a:t>
            </a:r>
            <a:endParaRPr lang="en-US" sz="683" dirty="0"/>
          </a:p>
        </p:txBody>
      </p:sp>
      <p:sp>
        <p:nvSpPr>
          <p:cNvPr id="16" name="Text 12"/>
          <p:cNvSpPr/>
          <p:nvPr/>
        </p:nvSpPr>
        <p:spPr>
          <a:xfrm>
            <a:off x="5772150" y="3816158"/>
            <a:ext cx="2593125"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No subject benefits from Subject-Independent training, confirming the need for personalization</a:t>
            </a:r>
            <a:endParaRPr lang="en-US" sz="727" dirty="0"/>
          </a:p>
        </p:txBody>
      </p:sp>
      <p:sp>
        <p:nvSpPr>
          <p:cNvPr id="17" name="Text 13"/>
          <p:cNvSpPr/>
          <p:nvPr/>
        </p:nvSpPr>
        <p:spPr>
          <a:xfrm>
            <a:off x="5514975" y="4223352"/>
            <a:ext cx="3057525" cy="685800"/>
          </a:xfrm>
          <a:prstGeom prst="rect">
            <a:avLst/>
          </a:prstGeom>
          <a:noFill/>
          <a:ln/>
        </p:spPr>
        <p:txBody>
          <a:bodyPr wrap="square" lIns="0" tIns="0" rIns="0" bIns="0" rtlCol="0" anchor="t">
            <a:spAutoFit/>
          </a:bodyPr>
          <a:lstStyle/>
          <a:p>
            <a:pPr marL="0" indent="0" algn="l">
              <a:lnSpc>
                <a:spcPts val="1400"/>
              </a:lnSpc>
              <a:buNone/>
            </a:pPr>
            <a:r>
              <a:rPr lang="en-US" sz="780" dirty="0">
                <a:solidFill>
                  <a:srgbClr val="37474F"/>
                </a:solidFill>
              </a:rPr>
              <a:t>This visualization reinforces the quantitative finding that personalized calibration is essential for practical BCI systems, as generalized models fail to capture individual neural patterns.</a:t>
            </a:r>
            <a:endParaRPr lang="en-US" sz="7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Personalized Models Are Essential for Practical BCI Applications</a:t>
            </a:r>
            <a:endParaRPr lang="en-US" sz="1602" dirty="0"/>
          </a:p>
        </p:txBody>
      </p:sp>
      <p:sp>
        <p:nvSpPr>
          <p:cNvPr id="4" name="Text 1"/>
          <p:cNvSpPr/>
          <p:nvPr/>
        </p:nvSpPr>
        <p:spPr>
          <a:xfrm>
            <a:off x="571500" y="940101"/>
            <a:ext cx="8001000" cy="235744"/>
          </a:xfrm>
          <a:prstGeom prst="rect">
            <a:avLst/>
          </a:prstGeom>
          <a:noFill/>
          <a:ln/>
        </p:spPr>
        <p:txBody>
          <a:bodyPr wrap="none" lIns="0" tIns="0" rIns="0" bIns="0" rtlCol="0" anchor="t">
            <a:spAutoFit/>
          </a:bodyPr>
          <a:lstStyle/>
          <a:p>
            <a:pPr marL="0" indent="0" algn="l">
              <a:lnSpc>
                <a:spcPts val="1900"/>
              </a:lnSpc>
              <a:buNone/>
            </a:pPr>
            <a:r>
              <a:rPr lang="en-US" sz="1090" b="1" dirty="0">
                <a:solidFill>
                  <a:srgbClr val="5E35B1"/>
                </a:solidFill>
              </a:rPr>
              <a:t>Why Subject-Dependent Training Wins</a:t>
            </a:r>
            <a:endParaRPr lang="en-US" sz="1090" dirty="0"/>
          </a:p>
        </p:txBody>
      </p:sp>
      <p:sp>
        <p:nvSpPr>
          <p:cNvPr id="5" name="Shape 2"/>
          <p:cNvSpPr/>
          <p:nvPr/>
        </p:nvSpPr>
        <p:spPr>
          <a:xfrm>
            <a:off x="571500" y="1290145"/>
            <a:ext cx="185738" cy="185738"/>
          </a:xfrm>
          <a:prstGeom prst="rect">
            <a:avLst/>
          </a:prstGeom>
          <a:solidFill>
            <a:srgbClr val="00ACC1"/>
          </a:solidFill>
          <a:ln/>
        </p:spPr>
        <p:txBody>
          <a:bodyPr/>
          <a:lstStyle/>
          <a:p>
            <a:endParaRPr lang="en-US"/>
          </a:p>
        </p:txBody>
      </p:sp>
      <p:sp>
        <p:nvSpPr>
          <p:cNvPr id="6" name="Text 3"/>
          <p:cNvSpPr/>
          <p:nvPr/>
        </p:nvSpPr>
        <p:spPr>
          <a:xfrm>
            <a:off x="571500" y="1290145"/>
            <a:ext cx="185738" cy="185738"/>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a:t>
            </a:r>
            <a:endParaRPr lang="en-US" sz="885" dirty="0"/>
          </a:p>
        </p:txBody>
      </p:sp>
      <p:sp>
        <p:nvSpPr>
          <p:cNvPr id="7" name="Text 4"/>
          <p:cNvSpPr/>
          <p:nvPr/>
        </p:nvSpPr>
        <p:spPr>
          <a:xfrm>
            <a:off x="828675" y="1290145"/>
            <a:ext cx="7743825" cy="182166"/>
          </a:xfrm>
          <a:prstGeom prst="rect">
            <a:avLst/>
          </a:prstGeom>
          <a:noFill/>
          <a:ln/>
        </p:spPr>
        <p:txBody>
          <a:bodyPr wrap="none" lIns="0" tIns="0" rIns="0" bIns="0" rtlCol="0" anchor="t">
            <a:spAutoFit/>
          </a:bodyPr>
          <a:lstStyle/>
          <a:p>
            <a:pPr marL="0" indent="0" algn="l">
              <a:lnSpc>
                <a:spcPts val="1400"/>
              </a:lnSpc>
              <a:buNone/>
            </a:pPr>
            <a:r>
              <a:rPr lang="en-US" sz="834" b="1" dirty="0">
                <a:solidFill>
                  <a:srgbClr val="1A237E"/>
                </a:solidFill>
              </a:rPr>
              <a:t>Superior Performance</a:t>
            </a:r>
            <a:endParaRPr lang="en-US" sz="834" dirty="0"/>
          </a:p>
        </p:txBody>
      </p:sp>
      <p:sp>
        <p:nvSpPr>
          <p:cNvPr id="8" name="Text 5"/>
          <p:cNvSpPr/>
          <p:nvPr/>
        </p:nvSpPr>
        <p:spPr>
          <a:xfrm>
            <a:off x="828675" y="1500885"/>
            <a:ext cx="7743825" cy="321469"/>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63% versus 50% represents the difference between a usable system and random guessing. For BCI applications, this accuracy gap determines whether users can reliably control devices.</a:t>
            </a:r>
            <a:endParaRPr lang="en-US" sz="780" dirty="0"/>
          </a:p>
        </p:txBody>
      </p:sp>
      <p:sp>
        <p:nvSpPr>
          <p:cNvPr id="9" name="Shape 6"/>
          <p:cNvSpPr/>
          <p:nvPr/>
        </p:nvSpPr>
        <p:spPr>
          <a:xfrm>
            <a:off x="571500" y="1879504"/>
            <a:ext cx="185738" cy="185738"/>
          </a:xfrm>
          <a:prstGeom prst="rect">
            <a:avLst/>
          </a:prstGeom>
          <a:solidFill>
            <a:srgbClr val="00ACC1"/>
          </a:solidFill>
          <a:ln/>
        </p:spPr>
        <p:txBody>
          <a:bodyPr/>
          <a:lstStyle/>
          <a:p>
            <a:endParaRPr lang="en-US"/>
          </a:p>
        </p:txBody>
      </p:sp>
      <p:sp>
        <p:nvSpPr>
          <p:cNvPr id="10" name="Text 7"/>
          <p:cNvSpPr/>
          <p:nvPr/>
        </p:nvSpPr>
        <p:spPr>
          <a:xfrm>
            <a:off x="571500" y="1879504"/>
            <a:ext cx="185738" cy="185738"/>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a:t>
            </a:r>
            <a:endParaRPr lang="en-US" sz="885" dirty="0"/>
          </a:p>
        </p:txBody>
      </p:sp>
      <p:sp>
        <p:nvSpPr>
          <p:cNvPr id="11" name="Text 8"/>
          <p:cNvSpPr/>
          <p:nvPr/>
        </p:nvSpPr>
        <p:spPr>
          <a:xfrm>
            <a:off x="828675" y="1879504"/>
            <a:ext cx="7743825" cy="182166"/>
          </a:xfrm>
          <a:prstGeom prst="rect">
            <a:avLst/>
          </a:prstGeom>
          <a:noFill/>
          <a:ln/>
        </p:spPr>
        <p:txBody>
          <a:bodyPr wrap="none" lIns="0" tIns="0" rIns="0" bIns="0" rtlCol="0" anchor="t">
            <a:spAutoFit/>
          </a:bodyPr>
          <a:lstStyle/>
          <a:p>
            <a:pPr marL="0" indent="0" algn="l">
              <a:lnSpc>
                <a:spcPts val="1400"/>
              </a:lnSpc>
              <a:buNone/>
            </a:pPr>
            <a:r>
              <a:rPr lang="en-US" sz="834" b="1" dirty="0">
                <a:solidFill>
                  <a:srgbClr val="1A237E"/>
                </a:solidFill>
              </a:rPr>
              <a:t>Captures Individual Neural Signatures</a:t>
            </a:r>
            <a:endParaRPr lang="en-US" sz="834" dirty="0"/>
          </a:p>
        </p:txBody>
      </p:sp>
      <p:sp>
        <p:nvSpPr>
          <p:cNvPr id="12" name="Text 9"/>
          <p:cNvSpPr/>
          <p:nvPr/>
        </p:nvSpPr>
        <p:spPr>
          <a:xfrm>
            <a:off x="828675" y="2090245"/>
            <a:ext cx="7743825" cy="321469"/>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Each person's brain generates unique signal patterns based on anatomy, neural organization, and cognitive strategies. Subject-Dependent models learn these individual characteristics.</a:t>
            </a:r>
            <a:endParaRPr lang="en-US" sz="780" dirty="0"/>
          </a:p>
        </p:txBody>
      </p:sp>
      <p:sp>
        <p:nvSpPr>
          <p:cNvPr id="13" name="Shape 10"/>
          <p:cNvSpPr/>
          <p:nvPr/>
        </p:nvSpPr>
        <p:spPr>
          <a:xfrm>
            <a:off x="571500" y="2468863"/>
            <a:ext cx="185738" cy="185738"/>
          </a:xfrm>
          <a:prstGeom prst="rect">
            <a:avLst/>
          </a:prstGeom>
          <a:solidFill>
            <a:srgbClr val="00ACC1"/>
          </a:solidFill>
          <a:ln/>
        </p:spPr>
        <p:txBody>
          <a:bodyPr/>
          <a:lstStyle/>
          <a:p>
            <a:endParaRPr lang="en-US"/>
          </a:p>
        </p:txBody>
      </p:sp>
      <p:sp>
        <p:nvSpPr>
          <p:cNvPr id="14" name="Text 11"/>
          <p:cNvSpPr/>
          <p:nvPr/>
        </p:nvSpPr>
        <p:spPr>
          <a:xfrm>
            <a:off x="571500" y="2468863"/>
            <a:ext cx="185738" cy="185738"/>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a:t>
            </a:r>
            <a:endParaRPr lang="en-US" sz="885" dirty="0"/>
          </a:p>
        </p:txBody>
      </p:sp>
      <p:sp>
        <p:nvSpPr>
          <p:cNvPr id="15" name="Text 12"/>
          <p:cNvSpPr/>
          <p:nvPr/>
        </p:nvSpPr>
        <p:spPr>
          <a:xfrm>
            <a:off x="828675" y="2468863"/>
            <a:ext cx="7743825" cy="182166"/>
          </a:xfrm>
          <a:prstGeom prst="rect">
            <a:avLst/>
          </a:prstGeom>
          <a:noFill/>
          <a:ln/>
        </p:spPr>
        <p:txBody>
          <a:bodyPr wrap="none" lIns="0" tIns="0" rIns="0" bIns="0" rtlCol="0" anchor="t">
            <a:spAutoFit/>
          </a:bodyPr>
          <a:lstStyle/>
          <a:p>
            <a:pPr marL="0" indent="0" algn="l">
              <a:lnSpc>
                <a:spcPts val="1400"/>
              </a:lnSpc>
              <a:buNone/>
            </a:pPr>
            <a:r>
              <a:rPr lang="en-US" sz="834" b="1" dirty="0">
                <a:solidFill>
                  <a:srgbClr val="1A237E"/>
                </a:solidFill>
              </a:rPr>
              <a:t>Aligns with Real-World BCI Practice</a:t>
            </a:r>
            <a:endParaRPr lang="en-US" sz="834" dirty="0"/>
          </a:p>
        </p:txBody>
      </p:sp>
      <p:sp>
        <p:nvSpPr>
          <p:cNvPr id="16" name="Text 13"/>
          <p:cNvSpPr/>
          <p:nvPr/>
        </p:nvSpPr>
        <p:spPr>
          <a:xfrm>
            <a:off x="828675" y="2679604"/>
            <a:ext cx="7743825" cy="321469"/>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Commercial and research BCI systems universally require user-specific calibration sessions. Our results validate this established practice with quantitative evidence.</a:t>
            </a:r>
            <a:endParaRPr lang="en-US" sz="780" dirty="0"/>
          </a:p>
        </p:txBody>
      </p:sp>
      <p:sp>
        <p:nvSpPr>
          <p:cNvPr id="17" name="Shape 14"/>
          <p:cNvSpPr/>
          <p:nvPr/>
        </p:nvSpPr>
        <p:spPr>
          <a:xfrm>
            <a:off x="571500" y="3058223"/>
            <a:ext cx="185738" cy="185738"/>
          </a:xfrm>
          <a:prstGeom prst="rect">
            <a:avLst/>
          </a:prstGeom>
          <a:solidFill>
            <a:srgbClr val="00ACC1"/>
          </a:solidFill>
          <a:ln/>
        </p:spPr>
        <p:txBody>
          <a:bodyPr/>
          <a:lstStyle/>
          <a:p>
            <a:endParaRPr lang="en-US"/>
          </a:p>
        </p:txBody>
      </p:sp>
      <p:sp>
        <p:nvSpPr>
          <p:cNvPr id="18" name="Text 15"/>
          <p:cNvSpPr/>
          <p:nvPr/>
        </p:nvSpPr>
        <p:spPr>
          <a:xfrm>
            <a:off x="571500" y="3058223"/>
            <a:ext cx="185738" cy="185738"/>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FFFFFF"/>
                </a:solidFill>
              </a:rPr>
              <a:t>✓</a:t>
            </a:r>
            <a:endParaRPr lang="en-US" sz="885" dirty="0"/>
          </a:p>
        </p:txBody>
      </p:sp>
      <p:sp>
        <p:nvSpPr>
          <p:cNvPr id="19" name="Text 16"/>
          <p:cNvSpPr/>
          <p:nvPr/>
        </p:nvSpPr>
        <p:spPr>
          <a:xfrm>
            <a:off x="828675" y="3058223"/>
            <a:ext cx="7743825" cy="182166"/>
          </a:xfrm>
          <a:prstGeom prst="rect">
            <a:avLst/>
          </a:prstGeom>
          <a:noFill/>
          <a:ln/>
        </p:spPr>
        <p:txBody>
          <a:bodyPr wrap="none" lIns="0" tIns="0" rIns="0" bIns="0" rtlCol="0" anchor="t">
            <a:spAutoFit/>
          </a:bodyPr>
          <a:lstStyle/>
          <a:p>
            <a:pPr marL="0" indent="0" algn="l">
              <a:lnSpc>
                <a:spcPts val="1400"/>
              </a:lnSpc>
              <a:buNone/>
            </a:pPr>
            <a:r>
              <a:rPr lang="en-US" sz="834" b="1" dirty="0">
                <a:solidFill>
                  <a:srgbClr val="1A237E"/>
                </a:solidFill>
              </a:rPr>
              <a:t>Improves User Experience</a:t>
            </a:r>
            <a:endParaRPr lang="en-US" sz="834" dirty="0"/>
          </a:p>
        </p:txBody>
      </p:sp>
      <p:sp>
        <p:nvSpPr>
          <p:cNvPr id="20" name="Text 17"/>
          <p:cNvSpPr/>
          <p:nvPr/>
        </p:nvSpPr>
        <p:spPr>
          <a:xfrm>
            <a:off x="828675" y="3268963"/>
            <a:ext cx="7743825" cy="160734"/>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Higher accuracy translates directly to better control, reduced frustration, and increased user confidence in the system.</a:t>
            </a:r>
            <a:endParaRPr lang="en-US" sz="780" dirty="0"/>
          </a:p>
        </p:txBody>
      </p:sp>
      <p:sp>
        <p:nvSpPr>
          <p:cNvPr id="21" name="Text 18"/>
          <p:cNvSpPr/>
          <p:nvPr/>
        </p:nvSpPr>
        <p:spPr>
          <a:xfrm>
            <a:off x="571500" y="3572573"/>
            <a:ext cx="8001000" cy="235744"/>
          </a:xfrm>
          <a:prstGeom prst="rect">
            <a:avLst/>
          </a:prstGeom>
          <a:noFill/>
          <a:ln/>
        </p:spPr>
        <p:txBody>
          <a:bodyPr wrap="none" lIns="0" tIns="0" rIns="0" bIns="0" rtlCol="0" anchor="t">
            <a:spAutoFit/>
          </a:bodyPr>
          <a:lstStyle/>
          <a:p>
            <a:pPr marL="0" indent="0" algn="l">
              <a:lnSpc>
                <a:spcPts val="1900"/>
              </a:lnSpc>
              <a:buNone/>
            </a:pPr>
            <a:r>
              <a:rPr lang="en-US" sz="1090" b="1" dirty="0">
                <a:solidFill>
                  <a:srgbClr val="5E35B1"/>
                </a:solidFill>
              </a:rPr>
              <a:t>Subject-Independent Limitations</a:t>
            </a:r>
            <a:endParaRPr lang="en-US" sz="1090" dirty="0"/>
          </a:p>
        </p:txBody>
      </p:sp>
      <p:sp>
        <p:nvSpPr>
          <p:cNvPr id="22" name="Shape 19"/>
          <p:cNvSpPr/>
          <p:nvPr/>
        </p:nvSpPr>
        <p:spPr>
          <a:xfrm>
            <a:off x="571500" y="3922616"/>
            <a:ext cx="185738" cy="185738"/>
          </a:xfrm>
          <a:prstGeom prst="rect">
            <a:avLst/>
          </a:prstGeom>
          <a:solidFill>
            <a:srgbClr val="D32F2F"/>
          </a:solidFill>
          <a:ln/>
        </p:spPr>
        <p:txBody>
          <a:bodyPr/>
          <a:lstStyle/>
          <a:p>
            <a:endParaRPr lang="en-US"/>
          </a:p>
        </p:txBody>
      </p:sp>
      <p:sp>
        <p:nvSpPr>
          <p:cNvPr id="23" name="Text 20"/>
          <p:cNvSpPr/>
          <p:nvPr/>
        </p:nvSpPr>
        <p:spPr>
          <a:xfrm>
            <a:off x="571500" y="3922616"/>
            <a:ext cx="185738" cy="185738"/>
          </a:xfrm>
          <a:prstGeom prst="rect">
            <a:avLst/>
          </a:prstGeom>
          <a:noFill/>
          <a:ln/>
        </p:spPr>
        <p:txBody>
          <a:bodyPr wrap="none" lIns="0" tIns="0" rIns="0" bIns="0" rtlCol="0" anchor="t">
            <a:spAutoFit/>
          </a:bodyPr>
          <a:lstStyle/>
          <a:p>
            <a:pPr marL="0" indent="0" algn="l">
              <a:lnSpc>
                <a:spcPts val="1600"/>
              </a:lnSpc>
              <a:buNone/>
            </a:pPr>
            <a:r>
              <a:rPr lang="en-US" sz="885" b="1" dirty="0">
                <a:solidFill>
                  <a:srgbClr val="FFFFFF"/>
                </a:solidFill>
              </a:rPr>
              <a:t>✗</a:t>
            </a:r>
            <a:endParaRPr lang="en-US" sz="885" dirty="0"/>
          </a:p>
        </p:txBody>
      </p:sp>
      <p:sp>
        <p:nvSpPr>
          <p:cNvPr id="24" name="Text 21"/>
          <p:cNvSpPr/>
          <p:nvPr/>
        </p:nvSpPr>
        <p:spPr>
          <a:xfrm>
            <a:off x="828675" y="3935118"/>
            <a:ext cx="3572182" cy="146447"/>
          </a:xfrm>
          <a:prstGeom prst="rect">
            <a:avLst/>
          </a:prstGeom>
          <a:noFill/>
          <a:ln/>
        </p:spPr>
        <p:txBody>
          <a:bodyPr wrap="none" lIns="0" tIns="0" rIns="0" bIns="0" rtlCol="0" anchor="t">
            <a:spAutoFit/>
          </a:bodyPr>
          <a:lstStyle/>
          <a:p>
            <a:pPr marL="0" indent="0" algn="l">
              <a:lnSpc>
                <a:spcPts val="1400"/>
              </a:lnSpc>
              <a:buNone/>
            </a:pPr>
            <a:r>
              <a:rPr lang="en-US" sz="780" dirty="0">
                <a:solidFill>
                  <a:srgbClr val="37474F"/>
                </a:solidFill>
              </a:rPr>
              <a:t>50% accuracy is equivalent to random guessing for binary classification</a:t>
            </a:r>
            <a:endParaRPr lang="en-US" sz="780" dirty="0"/>
          </a:p>
        </p:txBody>
      </p:sp>
      <p:sp>
        <p:nvSpPr>
          <p:cNvPr id="25" name="Shape 22"/>
          <p:cNvSpPr/>
          <p:nvPr/>
        </p:nvSpPr>
        <p:spPr>
          <a:xfrm>
            <a:off x="571500" y="4165504"/>
            <a:ext cx="185738" cy="185738"/>
          </a:xfrm>
          <a:prstGeom prst="rect">
            <a:avLst/>
          </a:prstGeom>
          <a:solidFill>
            <a:srgbClr val="D32F2F"/>
          </a:solidFill>
          <a:ln/>
        </p:spPr>
        <p:txBody>
          <a:bodyPr/>
          <a:lstStyle/>
          <a:p>
            <a:endParaRPr lang="en-US"/>
          </a:p>
        </p:txBody>
      </p:sp>
      <p:sp>
        <p:nvSpPr>
          <p:cNvPr id="26" name="Text 23"/>
          <p:cNvSpPr/>
          <p:nvPr/>
        </p:nvSpPr>
        <p:spPr>
          <a:xfrm>
            <a:off x="571500" y="4165504"/>
            <a:ext cx="185738" cy="185738"/>
          </a:xfrm>
          <a:prstGeom prst="rect">
            <a:avLst/>
          </a:prstGeom>
          <a:noFill/>
          <a:ln/>
        </p:spPr>
        <p:txBody>
          <a:bodyPr wrap="none" lIns="0" tIns="0" rIns="0" bIns="0" rtlCol="0" anchor="t">
            <a:spAutoFit/>
          </a:bodyPr>
          <a:lstStyle/>
          <a:p>
            <a:pPr marL="0" indent="0" algn="l">
              <a:lnSpc>
                <a:spcPts val="1600"/>
              </a:lnSpc>
              <a:buNone/>
            </a:pPr>
            <a:r>
              <a:rPr lang="en-US" sz="885" b="1" dirty="0">
                <a:solidFill>
                  <a:srgbClr val="FFFFFF"/>
                </a:solidFill>
              </a:rPr>
              <a:t>✗</a:t>
            </a:r>
            <a:endParaRPr lang="en-US" sz="885" dirty="0"/>
          </a:p>
        </p:txBody>
      </p:sp>
      <p:sp>
        <p:nvSpPr>
          <p:cNvPr id="27" name="Text 24"/>
          <p:cNvSpPr/>
          <p:nvPr/>
        </p:nvSpPr>
        <p:spPr>
          <a:xfrm>
            <a:off x="828675" y="4178005"/>
            <a:ext cx="3674929" cy="146447"/>
          </a:xfrm>
          <a:prstGeom prst="rect">
            <a:avLst/>
          </a:prstGeom>
          <a:noFill/>
          <a:ln/>
        </p:spPr>
        <p:txBody>
          <a:bodyPr wrap="none" lIns="0" tIns="0" rIns="0" bIns="0" rtlCol="0" anchor="t">
            <a:spAutoFit/>
          </a:bodyPr>
          <a:lstStyle/>
          <a:p>
            <a:pPr marL="0" indent="0" algn="l">
              <a:lnSpc>
                <a:spcPts val="1400"/>
              </a:lnSpc>
              <a:buNone/>
            </a:pPr>
            <a:r>
              <a:rPr lang="en-US" sz="780" dirty="0">
                <a:solidFill>
                  <a:srgbClr val="37474F"/>
                </a:solidFill>
              </a:rPr>
              <a:t>Cannot capture subject-specific neural patterns and signal characteristics</a:t>
            </a:r>
            <a:endParaRPr lang="en-US" sz="780" dirty="0"/>
          </a:p>
        </p:txBody>
      </p:sp>
      <p:sp>
        <p:nvSpPr>
          <p:cNvPr id="28" name="Shape 25"/>
          <p:cNvSpPr/>
          <p:nvPr/>
        </p:nvSpPr>
        <p:spPr>
          <a:xfrm>
            <a:off x="571500" y="4408391"/>
            <a:ext cx="185738" cy="185738"/>
          </a:xfrm>
          <a:prstGeom prst="rect">
            <a:avLst/>
          </a:prstGeom>
          <a:solidFill>
            <a:srgbClr val="D32F2F"/>
          </a:solidFill>
          <a:ln/>
        </p:spPr>
        <p:txBody>
          <a:bodyPr/>
          <a:lstStyle/>
          <a:p>
            <a:endParaRPr lang="en-US"/>
          </a:p>
        </p:txBody>
      </p:sp>
      <p:sp>
        <p:nvSpPr>
          <p:cNvPr id="29" name="Text 26"/>
          <p:cNvSpPr/>
          <p:nvPr/>
        </p:nvSpPr>
        <p:spPr>
          <a:xfrm>
            <a:off x="571500" y="4408391"/>
            <a:ext cx="185738" cy="185738"/>
          </a:xfrm>
          <a:prstGeom prst="rect">
            <a:avLst/>
          </a:prstGeom>
          <a:noFill/>
          <a:ln/>
        </p:spPr>
        <p:txBody>
          <a:bodyPr wrap="none" lIns="0" tIns="0" rIns="0" bIns="0" rtlCol="0" anchor="t">
            <a:spAutoFit/>
          </a:bodyPr>
          <a:lstStyle/>
          <a:p>
            <a:pPr marL="0" indent="0" algn="l">
              <a:lnSpc>
                <a:spcPts val="1600"/>
              </a:lnSpc>
              <a:buNone/>
            </a:pPr>
            <a:r>
              <a:rPr lang="en-US" sz="885" b="1" dirty="0">
                <a:solidFill>
                  <a:srgbClr val="FFFFFF"/>
                </a:solidFill>
              </a:rPr>
              <a:t>✗</a:t>
            </a:r>
            <a:endParaRPr lang="en-US" sz="885" dirty="0"/>
          </a:p>
        </p:txBody>
      </p:sp>
      <p:sp>
        <p:nvSpPr>
          <p:cNvPr id="30" name="Text 27"/>
          <p:cNvSpPr/>
          <p:nvPr/>
        </p:nvSpPr>
        <p:spPr>
          <a:xfrm>
            <a:off x="828675" y="4420893"/>
            <a:ext cx="4883451" cy="146447"/>
          </a:xfrm>
          <a:prstGeom prst="rect">
            <a:avLst/>
          </a:prstGeom>
          <a:noFill/>
          <a:ln/>
        </p:spPr>
        <p:txBody>
          <a:bodyPr wrap="none" lIns="0" tIns="0" rIns="0" bIns="0" rtlCol="0" anchor="t">
            <a:spAutoFit/>
          </a:bodyPr>
          <a:lstStyle/>
          <a:p>
            <a:pPr marL="0" indent="0" algn="l">
              <a:lnSpc>
                <a:spcPts val="1400"/>
              </a:lnSpc>
              <a:buNone/>
            </a:pPr>
            <a:r>
              <a:rPr lang="en-US" sz="780" dirty="0">
                <a:solidFill>
                  <a:srgbClr val="37474F"/>
                </a:solidFill>
              </a:rPr>
              <a:t>High inter-subject variability in brain anatomy and signal quality prevents effective generalization</a:t>
            </a:r>
            <a:endParaRPr lang="en-US" sz="780" dirty="0"/>
          </a:p>
        </p:txBody>
      </p:sp>
      <p:sp>
        <p:nvSpPr>
          <p:cNvPr id="31" name="Shape 28"/>
          <p:cNvSpPr/>
          <p:nvPr/>
        </p:nvSpPr>
        <p:spPr>
          <a:xfrm>
            <a:off x="571500" y="4665566"/>
            <a:ext cx="8001000" cy="435769"/>
          </a:xfrm>
          <a:prstGeom prst="rect">
            <a:avLst/>
          </a:prstGeom>
          <a:solidFill>
            <a:srgbClr val="00ACC1">
              <a:alpha val="8000"/>
            </a:srgbClr>
          </a:solidFill>
          <a:ln/>
        </p:spPr>
        <p:txBody>
          <a:bodyPr/>
          <a:lstStyle/>
          <a:p>
            <a:endParaRPr lang="en-US"/>
          </a:p>
        </p:txBody>
      </p:sp>
      <p:sp>
        <p:nvSpPr>
          <p:cNvPr id="32" name="Text 29"/>
          <p:cNvSpPr/>
          <p:nvPr/>
        </p:nvSpPr>
        <p:spPr>
          <a:xfrm>
            <a:off x="742950" y="4737004"/>
            <a:ext cx="7658100" cy="364331"/>
          </a:xfrm>
          <a:prstGeom prst="rect">
            <a:avLst/>
          </a:prstGeom>
          <a:noFill/>
          <a:ln/>
        </p:spPr>
        <p:txBody>
          <a:bodyPr wrap="square" lIns="0" tIns="0" rIns="0" bIns="0" rtlCol="0" anchor="t">
            <a:spAutoFit/>
          </a:bodyPr>
          <a:lstStyle/>
          <a:p>
            <a:pPr marL="0" indent="0" algn="l">
              <a:lnSpc>
                <a:spcPts val="1400"/>
              </a:lnSpc>
              <a:buNone/>
            </a:pPr>
            <a:r>
              <a:rPr lang="en-US" sz="834" b="1" dirty="0">
                <a:solidFill>
                  <a:srgbClr val="1A237E"/>
                </a:solidFill>
              </a:rPr>
              <a:t>Recommendation: For practical BCI applications, Subject-Dependent training with personalized calibration is necessary to achieve reliable performance. Future work should focus on reducing calibration time rather than eliminating it entirely.</a:t>
            </a:r>
            <a:endParaRPr lang="en-US" sz="83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357188"/>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Complete System Achieves Research Goals and Technical Milestones</a:t>
            </a:r>
            <a:endParaRPr lang="en-US" sz="1602" dirty="0"/>
          </a:p>
        </p:txBody>
      </p:sp>
      <p:sp>
        <p:nvSpPr>
          <p:cNvPr id="4" name="Text 1"/>
          <p:cNvSpPr/>
          <p:nvPr/>
        </p:nvSpPr>
        <p:spPr>
          <a:xfrm>
            <a:off x="571500" y="868663"/>
            <a:ext cx="3893344"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Classification Performance</a:t>
            </a:r>
            <a:endParaRPr lang="en-US" sz="987" dirty="0"/>
          </a:p>
        </p:txBody>
      </p:sp>
      <p:sp>
        <p:nvSpPr>
          <p:cNvPr id="5" name="Shape 2"/>
          <p:cNvSpPr/>
          <p:nvPr/>
        </p:nvSpPr>
        <p:spPr>
          <a:xfrm>
            <a:off x="571500" y="1168701"/>
            <a:ext cx="171450" cy="171450"/>
          </a:xfrm>
          <a:prstGeom prst="rect">
            <a:avLst/>
          </a:prstGeom>
          <a:solidFill>
            <a:srgbClr val="00ACC1"/>
          </a:solidFill>
          <a:ln/>
        </p:spPr>
        <p:txBody>
          <a:bodyPr/>
          <a:lstStyle/>
          <a:p>
            <a:endParaRPr lang="en-US"/>
          </a:p>
        </p:txBody>
      </p:sp>
      <p:sp>
        <p:nvSpPr>
          <p:cNvPr id="6" name="Text 3"/>
          <p:cNvSpPr/>
          <p:nvPr/>
        </p:nvSpPr>
        <p:spPr>
          <a:xfrm>
            <a:off x="571500" y="1168701"/>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7" name="Text 4"/>
          <p:cNvSpPr/>
          <p:nvPr/>
        </p:nvSpPr>
        <p:spPr>
          <a:xfrm>
            <a:off x="800100" y="1175845"/>
            <a:ext cx="3443594" cy="307181"/>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Successfully distinguished left versus right hand motor imagery with 63.17% mean accuracy</a:t>
            </a:r>
            <a:endParaRPr lang="en-US" sz="780" dirty="0"/>
          </a:p>
        </p:txBody>
      </p:sp>
      <p:sp>
        <p:nvSpPr>
          <p:cNvPr id="8" name="Shape 5"/>
          <p:cNvSpPr/>
          <p:nvPr/>
        </p:nvSpPr>
        <p:spPr>
          <a:xfrm>
            <a:off x="571500" y="1561607"/>
            <a:ext cx="171450" cy="171450"/>
          </a:xfrm>
          <a:prstGeom prst="rect">
            <a:avLst/>
          </a:prstGeom>
          <a:solidFill>
            <a:srgbClr val="00ACC1"/>
          </a:solidFill>
          <a:ln/>
        </p:spPr>
        <p:txBody>
          <a:bodyPr/>
          <a:lstStyle/>
          <a:p>
            <a:endParaRPr lang="en-US"/>
          </a:p>
        </p:txBody>
      </p:sp>
      <p:sp>
        <p:nvSpPr>
          <p:cNvPr id="9" name="Text 6"/>
          <p:cNvSpPr/>
          <p:nvPr/>
        </p:nvSpPr>
        <p:spPr>
          <a:xfrm>
            <a:off x="571500" y="1561607"/>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10" name="Text 7"/>
          <p:cNvSpPr/>
          <p:nvPr/>
        </p:nvSpPr>
        <p:spPr>
          <a:xfrm>
            <a:off x="800100" y="1568751"/>
            <a:ext cx="3335238" cy="307181"/>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Trained nine subject-specific models, each optimized for individual neural patterns</a:t>
            </a:r>
            <a:endParaRPr lang="en-US" sz="780" dirty="0"/>
          </a:p>
        </p:txBody>
      </p:sp>
      <p:sp>
        <p:nvSpPr>
          <p:cNvPr id="11" name="Shape 8"/>
          <p:cNvSpPr/>
          <p:nvPr/>
        </p:nvSpPr>
        <p:spPr>
          <a:xfrm>
            <a:off x="571500" y="1954513"/>
            <a:ext cx="171450" cy="171450"/>
          </a:xfrm>
          <a:prstGeom prst="rect">
            <a:avLst/>
          </a:prstGeom>
          <a:solidFill>
            <a:srgbClr val="00ACC1"/>
          </a:solidFill>
          <a:ln/>
        </p:spPr>
        <p:txBody>
          <a:bodyPr/>
          <a:lstStyle/>
          <a:p>
            <a:endParaRPr lang="en-US"/>
          </a:p>
        </p:txBody>
      </p:sp>
      <p:sp>
        <p:nvSpPr>
          <p:cNvPr id="12" name="Text 9"/>
          <p:cNvSpPr/>
          <p:nvPr/>
        </p:nvSpPr>
        <p:spPr>
          <a:xfrm>
            <a:off x="571500" y="1954513"/>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13" name="Text 10"/>
          <p:cNvSpPr/>
          <p:nvPr/>
        </p:nvSpPr>
        <p:spPr>
          <a:xfrm>
            <a:off x="800100" y="1961657"/>
            <a:ext cx="3604217" cy="146447"/>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Achieved statistically significant improvement over baseline approaches</a:t>
            </a:r>
            <a:endParaRPr lang="en-US" sz="780" dirty="0"/>
          </a:p>
        </p:txBody>
      </p:sp>
      <p:sp>
        <p:nvSpPr>
          <p:cNvPr id="14" name="Shape 11"/>
          <p:cNvSpPr/>
          <p:nvPr/>
        </p:nvSpPr>
        <p:spPr>
          <a:xfrm>
            <a:off x="571500" y="2186685"/>
            <a:ext cx="171450" cy="171450"/>
          </a:xfrm>
          <a:prstGeom prst="rect">
            <a:avLst/>
          </a:prstGeom>
          <a:solidFill>
            <a:srgbClr val="00ACC1"/>
          </a:solidFill>
          <a:ln/>
        </p:spPr>
        <p:txBody>
          <a:bodyPr/>
          <a:lstStyle/>
          <a:p>
            <a:endParaRPr lang="en-US"/>
          </a:p>
        </p:txBody>
      </p:sp>
      <p:sp>
        <p:nvSpPr>
          <p:cNvPr id="15" name="Text 12"/>
          <p:cNvSpPr/>
          <p:nvPr/>
        </p:nvSpPr>
        <p:spPr>
          <a:xfrm>
            <a:off x="571500" y="2186685"/>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16" name="Text 13"/>
          <p:cNvSpPr/>
          <p:nvPr/>
        </p:nvSpPr>
        <p:spPr>
          <a:xfrm>
            <a:off x="800100" y="2193829"/>
            <a:ext cx="3053869" cy="146447"/>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Demonstrated practical viability for assistive BCI applications</a:t>
            </a:r>
            <a:endParaRPr lang="en-US" sz="780" dirty="0"/>
          </a:p>
        </p:txBody>
      </p:sp>
      <p:sp>
        <p:nvSpPr>
          <p:cNvPr id="17" name="Text 14"/>
          <p:cNvSpPr/>
          <p:nvPr/>
        </p:nvSpPr>
        <p:spPr>
          <a:xfrm>
            <a:off x="4679156" y="868663"/>
            <a:ext cx="3893344"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Technical Achievements</a:t>
            </a:r>
            <a:endParaRPr lang="en-US" sz="987" dirty="0"/>
          </a:p>
        </p:txBody>
      </p:sp>
      <p:sp>
        <p:nvSpPr>
          <p:cNvPr id="18" name="Shape 15"/>
          <p:cNvSpPr/>
          <p:nvPr/>
        </p:nvSpPr>
        <p:spPr>
          <a:xfrm>
            <a:off x="4679156" y="1168701"/>
            <a:ext cx="171450" cy="171450"/>
          </a:xfrm>
          <a:prstGeom prst="rect">
            <a:avLst/>
          </a:prstGeom>
          <a:solidFill>
            <a:srgbClr val="00ACC1"/>
          </a:solidFill>
          <a:ln/>
        </p:spPr>
        <p:txBody>
          <a:bodyPr/>
          <a:lstStyle/>
          <a:p>
            <a:endParaRPr lang="en-US"/>
          </a:p>
        </p:txBody>
      </p:sp>
      <p:sp>
        <p:nvSpPr>
          <p:cNvPr id="19" name="Text 16"/>
          <p:cNvSpPr/>
          <p:nvPr/>
        </p:nvSpPr>
        <p:spPr>
          <a:xfrm>
            <a:off x="4679156" y="1168701"/>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20" name="Text 17"/>
          <p:cNvSpPr/>
          <p:nvPr/>
        </p:nvSpPr>
        <p:spPr>
          <a:xfrm>
            <a:off x="4907756" y="1175845"/>
            <a:ext cx="3644066" cy="146447"/>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Implemented complete preprocessing pipeline handling raw EEG signals</a:t>
            </a:r>
            <a:endParaRPr lang="en-US" sz="780" dirty="0"/>
          </a:p>
        </p:txBody>
      </p:sp>
      <p:sp>
        <p:nvSpPr>
          <p:cNvPr id="21" name="Shape 18"/>
          <p:cNvSpPr/>
          <p:nvPr/>
        </p:nvSpPr>
        <p:spPr>
          <a:xfrm>
            <a:off x="4679156" y="1400873"/>
            <a:ext cx="171450" cy="171450"/>
          </a:xfrm>
          <a:prstGeom prst="rect">
            <a:avLst/>
          </a:prstGeom>
          <a:solidFill>
            <a:srgbClr val="00ACC1"/>
          </a:solidFill>
          <a:ln/>
        </p:spPr>
        <p:txBody>
          <a:bodyPr/>
          <a:lstStyle/>
          <a:p>
            <a:endParaRPr lang="en-US"/>
          </a:p>
        </p:txBody>
      </p:sp>
      <p:sp>
        <p:nvSpPr>
          <p:cNvPr id="22" name="Text 19"/>
          <p:cNvSpPr/>
          <p:nvPr/>
        </p:nvSpPr>
        <p:spPr>
          <a:xfrm>
            <a:off x="4679156" y="1400873"/>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23" name="Text 20"/>
          <p:cNvSpPr/>
          <p:nvPr/>
        </p:nvSpPr>
        <p:spPr>
          <a:xfrm>
            <a:off x="4907756" y="1408016"/>
            <a:ext cx="3191861" cy="146447"/>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Deployed EEGNet architecture with optimized hyperparameters</a:t>
            </a:r>
            <a:endParaRPr lang="en-US" sz="780" dirty="0"/>
          </a:p>
        </p:txBody>
      </p:sp>
      <p:sp>
        <p:nvSpPr>
          <p:cNvPr id="24" name="Shape 21"/>
          <p:cNvSpPr/>
          <p:nvPr/>
        </p:nvSpPr>
        <p:spPr>
          <a:xfrm>
            <a:off x="4679156" y="1633045"/>
            <a:ext cx="171450" cy="171450"/>
          </a:xfrm>
          <a:prstGeom prst="rect">
            <a:avLst/>
          </a:prstGeom>
          <a:solidFill>
            <a:srgbClr val="00ACC1"/>
          </a:solidFill>
          <a:ln/>
        </p:spPr>
        <p:txBody>
          <a:bodyPr/>
          <a:lstStyle/>
          <a:p>
            <a:endParaRPr lang="en-US"/>
          </a:p>
        </p:txBody>
      </p:sp>
      <p:sp>
        <p:nvSpPr>
          <p:cNvPr id="25" name="Text 22"/>
          <p:cNvSpPr/>
          <p:nvPr/>
        </p:nvSpPr>
        <p:spPr>
          <a:xfrm>
            <a:off x="4679156" y="1633045"/>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26" name="Text 23"/>
          <p:cNvSpPr/>
          <p:nvPr/>
        </p:nvSpPr>
        <p:spPr>
          <a:xfrm>
            <a:off x="4907756" y="1640188"/>
            <a:ext cx="3486457" cy="307181"/>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Established robust training framework with cross-validation and early stopping</a:t>
            </a:r>
            <a:endParaRPr lang="en-US" sz="780" dirty="0"/>
          </a:p>
        </p:txBody>
      </p:sp>
      <p:sp>
        <p:nvSpPr>
          <p:cNvPr id="27" name="Shape 24"/>
          <p:cNvSpPr/>
          <p:nvPr/>
        </p:nvSpPr>
        <p:spPr>
          <a:xfrm>
            <a:off x="4679156" y="2025951"/>
            <a:ext cx="171450" cy="171450"/>
          </a:xfrm>
          <a:prstGeom prst="rect">
            <a:avLst/>
          </a:prstGeom>
          <a:solidFill>
            <a:srgbClr val="00ACC1"/>
          </a:solidFill>
          <a:ln/>
        </p:spPr>
        <p:txBody>
          <a:bodyPr/>
          <a:lstStyle/>
          <a:p>
            <a:endParaRPr lang="en-US"/>
          </a:p>
        </p:txBody>
      </p:sp>
      <p:sp>
        <p:nvSpPr>
          <p:cNvPr id="28" name="Text 25"/>
          <p:cNvSpPr/>
          <p:nvPr/>
        </p:nvSpPr>
        <p:spPr>
          <a:xfrm>
            <a:off x="4679156" y="2025951"/>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29" name="Text 26"/>
          <p:cNvSpPr/>
          <p:nvPr/>
        </p:nvSpPr>
        <p:spPr>
          <a:xfrm>
            <a:off x="4907756" y="2033095"/>
            <a:ext cx="3152989" cy="307181"/>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Developed web application demonstrating real-time prediction capabilities</a:t>
            </a:r>
            <a:endParaRPr lang="en-US" sz="780" dirty="0"/>
          </a:p>
        </p:txBody>
      </p:sp>
      <p:sp>
        <p:nvSpPr>
          <p:cNvPr id="30" name="Text 27"/>
          <p:cNvSpPr/>
          <p:nvPr/>
        </p:nvSpPr>
        <p:spPr>
          <a:xfrm>
            <a:off x="571500" y="2940351"/>
            <a:ext cx="3893344"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Key Performance Metrics</a:t>
            </a:r>
            <a:endParaRPr lang="en-US" sz="987" dirty="0"/>
          </a:p>
        </p:txBody>
      </p:sp>
      <p:sp>
        <p:nvSpPr>
          <p:cNvPr id="31" name="Shape 28"/>
          <p:cNvSpPr/>
          <p:nvPr/>
        </p:nvSpPr>
        <p:spPr>
          <a:xfrm>
            <a:off x="571500" y="3240388"/>
            <a:ext cx="3893344" cy="500063"/>
          </a:xfrm>
          <a:prstGeom prst="rect">
            <a:avLst/>
          </a:prstGeom>
          <a:solidFill>
            <a:srgbClr val="00ACC1">
              <a:alpha val="8000"/>
            </a:srgbClr>
          </a:solidFill>
          <a:ln/>
        </p:spPr>
        <p:txBody>
          <a:bodyPr/>
          <a:lstStyle/>
          <a:p>
            <a:endParaRPr lang="en-US"/>
          </a:p>
        </p:txBody>
      </p:sp>
      <p:sp>
        <p:nvSpPr>
          <p:cNvPr id="32" name="Text 29"/>
          <p:cNvSpPr/>
          <p:nvPr/>
        </p:nvSpPr>
        <p:spPr>
          <a:xfrm>
            <a:off x="685800" y="3326113"/>
            <a:ext cx="3664744"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Subjects Evaluated</a:t>
            </a:r>
            <a:endParaRPr lang="en-US" sz="683" dirty="0"/>
          </a:p>
        </p:txBody>
      </p:sp>
      <p:sp>
        <p:nvSpPr>
          <p:cNvPr id="33" name="Text 30"/>
          <p:cNvSpPr/>
          <p:nvPr/>
        </p:nvSpPr>
        <p:spPr>
          <a:xfrm>
            <a:off x="685800" y="3504707"/>
            <a:ext cx="3664744" cy="20571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1A237E"/>
                </a:solidFill>
              </a:rPr>
              <a:t>9 Subjects</a:t>
            </a:r>
            <a:endParaRPr lang="en-US" sz="1193" dirty="0"/>
          </a:p>
        </p:txBody>
      </p:sp>
      <p:sp>
        <p:nvSpPr>
          <p:cNvPr id="34" name="Shape 31"/>
          <p:cNvSpPr/>
          <p:nvPr/>
        </p:nvSpPr>
        <p:spPr>
          <a:xfrm>
            <a:off x="571500" y="3826176"/>
            <a:ext cx="3893344" cy="500063"/>
          </a:xfrm>
          <a:prstGeom prst="rect">
            <a:avLst/>
          </a:prstGeom>
          <a:solidFill>
            <a:srgbClr val="00ACC1">
              <a:alpha val="8000"/>
            </a:srgbClr>
          </a:solidFill>
          <a:ln/>
        </p:spPr>
        <p:txBody>
          <a:bodyPr/>
          <a:lstStyle/>
          <a:p>
            <a:endParaRPr lang="en-US"/>
          </a:p>
        </p:txBody>
      </p:sp>
      <p:sp>
        <p:nvSpPr>
          <p:cNvPr id="35" name="Text 32"/>
          <p:cNvSpPr/>
          <p:nvPr/>
        </p:nvSpPr>
        <p:spPr>
          <a:xfrm>
            <a:off x="685800" y="3911901"/>
            <a:ext cx="3664744"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Subject-Dependent Accuracy</a:t>
            </a:r>
            <a:endParaRPr lang="en-US" sz="683" dirty="0"/>
          </a:p>
        </p:txBody>
      </p:sp>
      <p:sp>
        <p:nvSpPr>
          <p:cNvPr id="36" name="Text 33"/>
          <p:cNvSpPr/>
          <p:nvPr/>
        </p:nvSpPr>
        <p:spPr>
          <a:xfrm>
            <a:off x="685800" y="4090495"/>
            <a:ext cx="3664744" cy="20571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1A237E"/>
                </a:solidFill>
              </a:rPr>
              <a:t>63.17%</a:t>
            </a:r>
            <a:endParaRPr lang="en-US" sz="1193" dirty="0"/>
          </a:p>
        </p:txBody>
      </p:sp>
      <p:sp>
        <p:nvSpPr>
          <p:cNvPr id="37" name="Shape 34"/>
          <p:cNvSpPr/>
          <p:nvPr/>
        </p:nvSpPr>
        <p:spPr>
          <a:xfrm>
            <a:off x="571500" y="4411963"/>
            <a:ext cx="3893344" cy="500063"/>
          </a:xfrm>
          <a:prstGeom prst="rect">
            <a:avLst/>
          </a:prstGeom>
          <a:solidFill>
            <a:srgbClr val="00ACC1">
              <a:alpha val="8000"/>
            </a:srgbClr>
          </a:solidFill>
          <a:ln/>
        </p:spPr>
        <p:txBody>
          <a:bodyPr/>
          <a:lstStyle/>
          <a:p>
            <a:endParaRPr lang="en-US"/>
          </a:p>
        </p:txBody>
      </p:sp>
      <p:sp>
        <p:nvSpPr>
          <p:cNvPr id="38" name="Text 35"/>
          <p:cNvSpPr/>
          <p:nvPr/>
        </p:nvSpPr>
        <p:spPr>
          <a:xfrm>
            <a:off x="685800" y="4497688"/>
            <a:ext cx="3664744"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Model Parameters</a:t>
            </a:r>
            <a:endParaRPr lang="en-US" sz="683" dirty="0"/>
          </a:p>
        </p:txBody>
      </p:sp>
      <p:sp>
        <p:nvSpPr>
          <p:cNvPr id="39" name="Text 36"/>
          <p:cNvSpPr/>
          <p:nvPr/>
        </p:nvSpPr>
        <p:spPr>
          <a:xfrm>
            <a:off x="685800" y="4676282"/>
            <a:ext cx="3664744" cy="205718"/>
          </a:xfrm>
          <a:prstGeom prst="rect">
            <a:avLst/>
          </a:prstGeom>
          <a:noFill/>
          <a:ln/>
        </p:spPr>
        <p:txBody>
          <a:bodyPr wrap="none" lIns="0" tIns="0" rIns="0" bIns="0" rtlCol="0" anchor="t">
            <a:spAutoFit/>
          </a:bodyPr>
          <a:lstStyle/>
          <a:p>
            <a:pPr marL="0" indent="0" algn="l">
              <a:lnSpc>
                <a:spcPts val="1600"/>
              </a:lnSpc>
              <a:buNone/>
            </a:pPr>
            <a:r>
              <a:rPr lang="en-US" sz="1193" b="1" dirty="0">
                <a:solidFill>
                  <a:srgbClr val="1A237E"/>
                </a:solidFill>
              </a:rPr>
              <a:t>1,186 Parameters</a:t>
            </a:r>
            <a:endParaRPr lang="en-US" sz="1193" dirty="0"/>
          </a:p>
        </p:txBody>
      </p:sp>
      <p:sp>
        <p:nvSpPr>
          <p:cNvPr id="40" name="Text 37"/>
          <p:cNvSpPr/>
          <p:nvPr/>
        </p:nvSpPr>
        <p:spPr>
          <a:xfrm>
            <a:off x="4679156" y="2940351"/>
            <a:ext cx="3893344"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System Validation</a:t>
            </a:r>
            <a:endParaRPr lang="en-US" sz="987" dirty="0"/>
          </a:p>
        </p:txBody>
      </p:sp>
      <p:sp>
        <p:nvSpPr>
          <p:cNvPr id="41" name="Text 38"/>
          <p:cNvSpPr/>
          <p:nvPr/>
        </p:nvSpPr>
        <p:spPr>
          <a:xfrm>
            <a:off x="4679156" y="3240388"/>
            <a:ext cx="3893344" cy="1257300"/>
          </a:xfrm>
          <a:prstGeom prst="rect">
            <a:avLst/>
          </a:prstGeom>
          <a:noFill/>
          <a:ln/>
        </p:spPr>
        <p:txBody>
          <a:bodyPr wrap="square" lIns="0" tIns="68072" rIns="0" bIns="0" rtlCol="0" anchor="t">
            <a:spAutoFit/>
          </a:bodyPr>
          <a:lstStyle/>
          <a:p>
            <a:pPr marL="0" indent="0" algn="l">
              <a:lnSpc>
                <a:spcPts val="1400"/>
              </a:lnSpc>
              <a:buNone/>
            </a:pPr>
            <a:r>
              <a:rPr lang="en-US" sz="780" dirty="0">
                <a:solidFill>
                  <a:srgbClr val="37474F"/>
                </a:solidFill>
              </a:rPr>
              <a:t>The complete pipeline from raw signal acquisition through preprocessing, model training, and real-time prediction has been validated on benchmark data and deployed in an interactive demonstration application. 
 Subject-Dependent training achieved </a:t>
            </a:r>
            <a:r>
              <a:rPr lang="en-US" sz="734" b="1" dirty="0">
                <a:solidFill>
                  <a:srgbClr val="5E35B1"/>
                </a:solidFill>
              </a:rPr>
              <a:t>25.3% relative improvement</a:t>
            </a:r>
            <a:r>
              <a:rPr lang="en-US" sz="780" dirty="0">
                <a:solidFill>
                  <a:srgbClr val="37474F"/>
                </a:solidFill>
              </a:rPr>
              <a:t> over Subject-Independent approaches, confirming the necessity of personalized calibration for practical BCI systems.</a:t>
            </a:r>
            <a:endParaRPr lang="en-US" sz="78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357188"/>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Interactive Web Application Demonstrates Real-World Deployment</a:t>
            </a:r>
            <a:endParaRPr lang="en-US" sz="1602" dirty="0"/>
          </a:p>
        </p:txBody>
      </p:sp>
      <p:pic>
        <p:nvPicPr>
          <p:cNvPr id="4" name="Image 1" descr="preencoded.png"/>
          <p:cNvPicPr>
            <a:picLocks noChangeAspect="1"/>
          </p:cNvPicPr>
          <p:nvPr/>
        </p:nvPicPr>
        <p:blipFill>
          <a:blip r:embed="rId4"/>
          <a:stretch>
            <a:fillRect/>
          </a:stretch>
        </p:blipFill>
        <p:spPr>
          <a:xfrm>
            <a:off x="571500" y="1213349"/>
            <a:ext cx="3439716" cy="3214688"/>
          </a:xfrm>
          <a:prstGeom prst="rect">
            <a:avLst/>
          </a:prstGeom>
        </p:spPr>
      </p:pic>
      <p:sp>
        <p:nvSpPr>
          <p:cNvPr id="5" name="Text 1"/>
          <p:cNvSpPr/>
          <p:nvPr/>
        </p:nvSpPr>
        <p:spPr>
          <a:xfrm>
            <a:off x="4368403" y="982963"/>
            <a:ext cx="4204097"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Application Features</a:t>
            </a:r>
            <a:endParaRPr lang="en-US" sz="987" dirty="0"/>
          </a:p>
        </p:txBody>
      </p:sp>
      <p:sp>
        <p:nvSpPr>
          <p:cNvPr id="6" name="Text 2"/>
          <p:cNvSpPr/>
          <p:nvPr/>
        </p:nvSpPr>
        <p:spPr>
          <a:xfrm>
            <a:off x="4368403" y="1283001"/>
            <a:ext cx="64294"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7" name="Text 3"/>
          <p:cNvSpPr/>
          <p:nvPr/>
        </p:nvSpPr>
        <p:spPr>
          <a:xfrm>
            <a:off x="4539853" y="1290145"/>
            <a:ext cx="3577735" cy="146447"/>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Subject Selection: Choose from nine trained subjects (B01 through B09)</a:t>
            </a:r>
            <a:endParaRPr lang="en-US" sz="780" dirty="0"/>
          </a:p>
        </p:txBody>
      </p:sp>
      <p:sp>
        <p:nvSpPr>
          <p:cNvPr id="8" name="Text 4"/>
          <p:cNvSpPr/>
          <p:nvPr/>
        </p:nvSpPr>
        <p:spPr>
          <a:xfrm>
            <a:off x="4368403" y="1500885"/>
            <a:ext cx="64294"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9" name="Text 5"/>
          <p:cNvSpPr/>
          <p:nvPr/>
        </p:nvSpPr>
        <p:spPr>
          <a:xfrm>
            <a:off x="4539853" y="1508029"/>
            <a:ext cx="3998547" cy="146447"/>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Real-Time Prediction: Upload EEG trial data and receive immediate classification</a:t>
            </a:r>
            <a:endParaRPr lang="en-US" sz="780" dirty="0"/>
          </a:p>
        </p:txBody>
      </p:sp>
      <p:sp>
        <p:nvSpPr>
          <p:cNvPr id="10" name="Text 6"/>
          <p:cNvSpPr/>
          <p:nvPr/>
        </p:nvSpPr>
        <p:spPr>
          <a:xfrm>
            <a:off x="4368403" y="1718770"/>
            <a:ext cx="64294"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11" name="Text 7"/>
          <p:cNvSpPr/>
          <p:nvPr/>
        </p:nvSpPr>
        <p:spPr>
          <a:xfrm>
            <a:off x="4539853" y="1725913"/>
            <a:ext cx="3943266" cy="307181"/>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Result Visualization: Display predicted class (left or right hand) with confidence scores</a:t>
            </a:r>
            <a:endParaRPr lang="en-US" sz="780" dirty="0"/>
          </a:p>
        </p:txBody>
      </p:sp>
      <p:sp>
        <p:nvSpPr>
          <p:cNvPr id="12" name="Text 8"/>
          <p:cNvSpPr/>
          <p:nvPr/>
        </p:nvSpPr>
        <p:spPr>
          <a:xfrm>
            <a:off x="4368403" y="2097388"/>
            <a:ext cx="64294"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13" name="Text 9"/>
          <p:cNvSpPr/>
          <p:nvPr/>
        </p:nvSpPr>
        <p:spPr>
          <a:xfrm>
            <a:off x="4539853" y="2104532"/>
            <a:ext cx="3639238" cy="146447"/>
          </a:xfrm>
          <a:prstGeom prst="rect">
            <a:avLst/>
          </a:prstGeom>
          <a:noFill/>
          <a:ln/>
        </p:spPr>
        <p:txBody>
          <a:bodyPr wrap="none" lIns="0" tIns="0" rIns="0" bIns="0" rtlCol="0" anchor="t">
            <a:spAutoFit/>
          </a:bodyPr>
          <a:lstStyle/>
          <a:p>
            <a:pPr marL="0" indent="0" algn="l">
              <a:lnSpc>
                <a:spcPts val="1300"/>
              </a:lnSpc>
              <a:buNone/>
            </a:pPr>
            <a:r>
              <a:rPr lang="en-US" sz="780" dirty="0">
                <a:solidFill>
                  <a:srgbClr val="37474F"/>
                </a:solidFill>
              </a:rPr>
              <a:t>Interactive Interface: User-friendly design for demonstration and testing</a:t>
            </a:r>
            <a:endParaRPr lang="en-US" sz="780" dirty="0"/>
          </a:p>
        </p:txBody>
      </p:sp>
      <p:sp>
        <p:nvSpPr>
          <p:cNvPr id="14" name="Text 10"/>
          <p:cNvSpPr/>
          <p:nvPr/>
        </p:nvSpPr>
        <p:spPr>
          <a:xfrm>
            <a:off x="4368403" y="2372423"/>
            <a:ext cx="4204097"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Technical Implementation</a:t>
            </a:r>
            <a:endParaRPr lang="en-US" sz="987" dirty="0"/>
          </a:p>
        </p:txBody>
      </p:sp>
      <p:sp>
        <p:nvSpPr>
          <p:cNvPr id="15" name="Text 11"/>
          <p:cNvSpPr/>
          <p:nvPr/>
        </p:nvSpPr>
        <p:spPr>
          <a:xfrm>
            <a:off x="4368403" y="2672460"/>
            <a:ext cx="4204097"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1A237E"/>
                </a:solidFill>
              </a:rPr>
              <a:t>Frontend Stack</a:t>
            </a:r>
            <a:endParaRPr lang="en-US" sz="734" dirty="0"/>
          </a:p>
        </p:txBody>
      </p:sp>
      <p:sp>
        <p:nvSpPr>
          <p:cNvPr id="16" name="Text 12"/>
          <p:cNvSpPr/>
          <p:nvPr/>
        </p:nvSpPr>
        <p:spPr>
          <a:xfrm>
            <a:off x="4368403" y="2847482"/>
            <a:ext cx="4204097"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React framework with TypeScript for type-safe component development and responsive design for desktop and mobile access</a:t>
            </a:r>
            <a:endParaRPr lang="en-US" sz="727" dirty="0"/>
          </a:p>
        </p:txBody>
      </p:sp>
      <p:sp>
        <p:nvSpPr>
          <p:cNvPr id="17" name="Text 13"/>
          <p:cNvSpPr/>
          <p:nvPr/>
        </p:nvSpPr>
        <p:spPr>
          <a:xfrm>
            <a:off x="4368403" y="3218957"/>
            <a:ext cx="4204097"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1A237E"/>
                </a:solidFill>
              </a:rPr>
              <a:t>Backend Stack</a:t>
            </a:r>
            <a:endParaRPr lang="en-US" sz="734" dirty="0"/>
          </a:p>
        </p:txBody>
      </p:sp>
      <p:sp>
        <p:nvSpPr>
          <p:cNvPr id="18" name="Text 14"/>
          <p:cNvSpPr/>
          <p:nvPr/>
        </p:nvSpPr>
        <p:spPr>
          <a:xfrm>
            <a:off x="4368403" y="3393979"/>
            <a:ext cx="4204097"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Django REST API for model serving and request handling with efficient preprocessing pipeline integrated into API endpoints</a:t>
            </a:r>
            <a:endParaRPr lang="en-US" sz="727" dirty="0"/>
          </a:p>
        </p:txBody>
      </p:sp>
      <p:sp>
        <p:nvSpPr>
          <p:cNvPr id="19" name="Text 15"/>
          <p:cNvSpPr/>
          <p:nvPr/>
        </p:nvSpPr>
        <p:spPr>
          <a:xfrm>
            <a:off x="4368403" y="3765454"/>
            <a:ext cx="4204097"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1A237E"/>
                </a:solidFill>
              </a:rPr>
              <a:t>Model Serving</a:t>
            </a:r>
            <a:endParaRPr lang="en-US" sz="734" dirty="0"/>
          </a:p>
        </p:txBody>
      </p:sp>
      <p:sp>
        <p:nvSpPr>
          <p:cNvPr id="20" name="Text 16"/>
          <p:cNvSpPr/>
          <p:nvPr/>
        </p:nvSpPr>
        <p:spPr>
          <a:xfrm>
            <a:off x="4368403" y="3940476"/>
            <a:ext cx="4204097"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PyTorch for model inference with trained EEGNet weights</a:t>
            </a:r>
            <a:endParaRPr lang="en-US" sz="727" dirty="0"/>
          </a:p>
        </p:txBody>
      </p:sp>
      <p:sp>
        <p:nvSpPr>
          <p:cNvPr id="21" name="Shape 17"/>
          <p:cNvSpPr/>
          <p:nvPr/>
        </p:nvSpPr>
        <p:spPr>
          <a:xfrm>
            <a:off x="4368403" y="4204795"/>
            <a:ext cx="4204097" cy="567928"/>
          </a:xfrm>
          <a:prstGeom prst="rect">
            <a:avLst/>
          </a:prstGeom>
          <a:solidFill>
            <a:srgbClr val="00ACC1">
              <a:alpha val="8000"/>
            </a:srgbClr>
          </a:solidFill>
          <a:ln/>
        </p:spPr>
        <p:txBody>
          <a:bodyPr/>
          <a:lstStyle/>
          <a:p>
            <a:endParaRPr lang="en-US"/>
          </a:p>
        </p:txBody>
      </p:sp>
      <p:sp>
        <p:nvSpPr>
          <p:cNvPr id="22" name="Text 18"/>
          <p:cNvSpPr/>
          <p:nvPr/>
        </p:nvSpPr>
        <p:spPr>
          <a:xfrm>
            <a:off x="4482703" y="4290520"/>
            <a:ext cx="3975497" cy="482203"/>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The application demonstrates that trained models can be successfully deployed in web environments, making BCI technology accessible through standard browsers without specialized software installation.</a:t>
            </a:r>
            <a:endParaRPr lang="en-US" sz="78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Project Delivers Comprehensive BCI Classification System</a:t>
            </a:r>
            <a:endParaRPr lang="en-US" sz="1602" dirty="0"/>
          </a:p>
        </p:txBody>
      </p:sp>
      <p:sp>
        <p:nvSpPr>
          <p:cNvPr id="4" name="Text 1"/>
          <p:cNvSpPr/>
          <p:nvPr/>
        </p:nvSpPr>
        <p:spPr>
          <a:xfrm>
            <a:off x="571500" y="940101"/>
            <a:ext cx="3821906" cy="235744"/>
          </a:xfrm>
          <a:prstGeom prst="rect">
            <a:avLst/>
          </a:prstGeom>
          <a:noFill/>
          <a:ln/>
        </p:spPr>
        <p:txBody>
          <a:bodyPr wrap="none" lIns="0" tIns="0" rIns="0" bIns="0" rtlCol="0" anchor="t">
            <a:spAutoFit/>
          </a:bodyPr>
          <a:lstStyle/>
          <a:p>
            <a:pPr marL="0" indent="0" algn="l">
              <a:lnSpc>
                <a:spcPts val="1900"/>
              </a:lnSpc>
              <a:buNone/>
            </a:pPr>
            <a:r>
              <a:rPr lang="en-US" sz="1090" b="1" dirty="0">
                <a:solidFill>
                  <a:srgbClr val="5E35B1"/>
                </a:solidFill>
              </a:rPr>
              <a:t>Key Findings</a:t>
            </a:r>
            <a:endParaRPr lang="en-US" sz="1090" dirty="0"/>
          </a:p>
        </p:txBody>
      </p:sp>
      <p:sp>
        <p:nvSpPr>
          <p:cNvPr id="5" name="Shape 2"/>
          <p:cNvSpPr/>
          <p:nvPr/>
        </p:nvSpPr>
        <p:spPr>
          <a:xfrm>
            <a:off x="571500" y="1290145"/>
            <a:ext cx="171450" cy="171450"/>
          </a:xfrm>
          <a:prstGeom prst="rect">
            <a:avLst/>
          </a:prstGeom>
          <a:solidFill>
            <a:srgbClr val="00ACC1"/>
          </a:solidFill>
          <a:ln/>
        </p:spPr>
        <p:txBody>
          <a:bodyPr/>
          <a:lstStyle/>
          <a:p>
            <a:endParaRPr lang="en-US"/>
          </a:p>
        </p:txBody>
      </p:sp>
      <p:sp>
        <p:nvSpPr>
          <p:cNvPr id="6" name="Text 3"/>
          <p:cNvSpPr/>
          <p:nvPr/>
        </p:nvSpPr>
        <p:spPr>
          <a:xfrm>
            <a:off x="571500" y="1290145"/>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7" name="Text 4"/>
          <p:cNvSpPr/>
          <p:nvPr/>
        </p:nvSpPr>
        <p:spPr>
          <a:xfrm>
            <a:off x="800100" y="1290145"/>
            <a:ext cx="3593306"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Subject-Dependent Superiority</a:t>
            </a:r>
            <a:endParaRPr lang="en-US" sz="784" dirty="0"/>
          </a:p>
        </p:txBody>
      </p:sp>
      <p:sp>
        <p:nvSpPr>
          <p:cNvPr id="8" name="Text 5"/>
          <p:cNvSpPr/>
          <p:nvPr/>
        </p:nvSpPr>
        <p:spPr>
          <a:xfrm>
            <a:off x="800100" y="1490170"/>
            <a:ext cx="3593306" cy="450056"/>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63.17% accuracy versus 50.42% for Subject-Independent, representing a 25.3% relative improvement and validating the need for personalized calibration</a:t>
            </a:r>
            <a:endParaRPr lang="en-US" sz="727" dirty="0"/>
          </a:p>
        </p:txBody>
      </p:sp>
      <p:sp>
        <p:nvSpPr>
          <p:cNvPr id="9" name="Shape 6"/>
          <p:cNvSpPr/>
          <p:nvPr/>
        </p:nvSpPr>
        <p:spPr>
          <a:xfrm>
            <a:off x="571500" y="2040238"/>
            <a:ext cx="171450" cy="171450"/>
          </a:xfrm>
          <a:prstGeom prst="rect">
            <a:avLst/>
          </a:prstGeom>
          <a:solidFill>
            <a:srgbClr val="00ACC1"/>
          </a:solidFill>
          <a:ln/>
        </p:spPr>
        <p:txBody>
          <a:bodyPr/>
          <a:lstStyle/>
          <a:p>
            <a:endParaRPr lang="en-US"/>
          </a:p>
        </p:txBody>
      </p:sp>
      <p:sp>
        <p:nvSpPr>
          <p:cNvPr id="10" name="Text 7"/>
          <p:cNvSpPr/>
          <p:nvPr/>
        </p:nvSpPr>
        <p:spPr>
          <a:xfrm>
            <a:off x="571500" y="2040238"/>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11" name="Text 8"/>
          <p:cNvSpPr/>
          <p:nvPr/>
        </p:nvSpPr>
        <p:spPr>
          <a:xfrm>
            <a:off x="800100" y="2040238"/>
            <a:ext cx="3593306"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Efficient Architecture</a:t>
            </a:r>
            <a:endParaRPr lang="en-US" sz="784" dirty="0"/>
          </a:p>
        </p:txBody>
      </p:sp>
      <p:sp>
        <p:nvSpPr>
          <p:cNvPr id="12" name="Text 9"/>
          <p:cNvSpPr/>
          <p:nvPr/>
        </p:nvSpPr>
        <p:spPr>
          <a:xfrm>
            <a:off x="800100" y="2240263"/>
            <a:ext cx="3593306"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EEGNet's compact design with only 1,186 parameters proves that effective BCI classification doesn't require massive models</a:t>
            </a:r>
            <a:endParaRPr lang="en-US" sz="727" dirty="0"/>
          </a:p>
        </p:txBody>
      </p:sp>
      <p:sp>
        <p:nvSpPr>
          <p:cNvPr id="13" name="Shape 10"/>
          <p:cNvSpPr/>
          <p:nvPr/>
        </p:nvSpPr>
        <p:spPr>
          <a:xfrm>
            <a:off x="571500" y="2640313"/>
            <a:ext cx="171450" cy="171450"/>
          </a:xfrm>
          <a:prstGeom prst="rect">
            <a:avLst/>
          </a:prstGeom>
          <a:solidFill>
            <a:srgbClr val="00ACC1"/>
          </a:solidFill>
          <a:ln/>
        </p:spPr>
        <p:txBody>
          <a:bodyPr/>
          <a:lstStyle/>
          <a:p>
            <a:endParaRPr lang="en-US"/>
          </a:p>
        </p:txBody>
      </p:sp>
      <p:sp>
        <p:nvSpPr>
          <p:cNvPr id="14" name="Text 11"/>
          <p:cNvSpPr/>
          <p:nvPr/>
        </p:nvSpPr>
        <p:spPr>
          <a:xfrm>
            <a:off x="571500" y="2640313"/>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15" name="Text 12"/>
          <p:cNvSpPr/>
          <p:nvPr/>
        </p:nvSpPr>
        <p:spPr>
          <a:xfrm>
            <a:off x="800100" y="2640313"/>
            <a:ext cx="3593306"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Complete Pipeline</a:t>
            </a:r>
            <a:endParaRPr lang="en-US" sz="784" dirty="0"/>
          </a:p>
        </p:txBody>
      </p:sp>
      <p:sp>
        <p:nvSpPr>
          <p:cNvPr id="16" name="Text 13"/>
          <p:cNvSpPr/>
          <p:nvPr/>
        </p:nvSpPr>
        <p:spPr>
          <a:xfrm>
            <a:off x="800100" y="2840338"/>
            <a:ext cx="3593306"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End-to-end system from raw signal preprocessing through model training to web application deployment</a:t>
            </a:r>
            <a:endParaRPr lang="en-US" sz="727" dirty="0"/>
          </a:p>
        </p:txBody>
      </p:sp>
      <p:sp>
        <p:nvSpPr>
          <p:cNvPr id="17" name="Shape 14"/>
          <p:cNvSpPr/>
          <p:nvPr/>
        </p:nvSpPr>
        <p:spPr>
          <a:xfrm>
            <a:off x="571500" y="3240388"/>
            <a:ext cx="171450" cy="171450"/>
          </a:xfrm>
          <a:prstGeom prst="rect">
            <a:avLst/>
          </a:prstGeom>
          <a:solidFill>
            <a:srgbClr val="00ACC1"/>
          </a:solidFill>
          <a:ln/>
        </p:spPr>
        <p:txBody>
          <a:bodyPr/>
          <a:lstStyle/>
          <a:p>
            <a:endParaRPr lang="en-US"/>
          </a:p>
        </p:txBody>
      </p:sp>
      <p:sp>
        <p:nvSpPr>
          <p:cNvPr id="18" name="Text 15"/>
          <p:cNvSpPr/>
          <p:nvPr/>
        </p:nvSpPr>
        <p:spPr>
          <a:xfrm>
            <a:off x="571500" y="3240388"/>
            <a:ext cx="1714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FFFFFF"/>
                </a:solidFill>
              </a:rPr>
              <a:t>✓</a:t>
            </a:r>
            <a:endParaRPr lang="en-US" sz="784" dirty="0"/>
          </a:p>
        </p:txBody>
      </p:sp>
      <p:sp>
        <p:nvSpPr>
          <p:cNvPr id="19" name="Text 16"/>
          <p:cNvSpPr/>
          <p:nvPr/>
        </p:nvSpPr>
        <p:spPr>
          <a:xfrm>
            <a:off x="800100" y="3240388"/>
            <a:ext cx="3593306"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Practical Readiness</a:t>
            </a:r>
            <a:endParaRPr lang="en-US" sz="784" dirty="0"/>
          </a:p>
        </p:txBody>
      </p:sp>
      <p:sp>
        <p:nvSpPr>
          <p:cNvPr id="20" name="Text 17"/>
          <p:cNvSpPr/>
          <p:nvPr/>
        </p:nvSpPr>
        <p:spPr>
          <a:xfrm>
            <a:off x="800100" y="3440413"/>
            <a:ext cx="3593306"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Demonstrated real-world applicability through interactive web interface</a:t>
            </a:r>
            <a:endParaRPr lang="en-US" sz="727" dirty="0"/>
          </a:p>
        </p:txBody>
      </p:sp>
      <p:sp>
        <p:nvSpPr>
          <p:cNvPr id="21" name="Text 18"/>
          <p:cNvSpPr/>
          <p:nvPr/>
        </p:nvSpPr>
        <p:spPr>
          <a:xfrm>
            <a:off x="4750594" y="940101"/>
            <a:ext cx="3821906" cy="235744"/>
          </a:xfrm>
          <a:prstGeom prst="rect">
            <a:avLst/>
          </a:prstGeom>
          <a:noFill/>
          <a:ln/>
        </p:spPr>
        <p:txBody>
          <a:bodyPr wrap="none" lIns="0" tIns="0" rIns="0" bIns="0" rtlCol="0" anchor="t">
            <a:spAutoFit/>
          </a:bodyPr>
          <a:lstStyle/>
          <a:p>
            <a:pPr marL="0" indent="0" algn="l">
              <a:lnSpc>
                <a:spcPts val="1900"/>
              </a:lnSpc>
              <a:buNone/>
            </a:pPr>
            <a:r>
              <a:rPr lang="en-US" sz="1090" b="1" dirty="0">
                <a:solidFill>
                  <a:srgbClr val="5E35B1"/>
                </a:solidFill>
              </a:rPr>
              <a:t>Project Contributions</a:t>
            </a:r>
            <a:endParaRPr lang="en-US" sz="1090" dirty="0"/>
          </a:p>
        </p:txBody>
      </p:sp>
      <p:sp>
        <p:nvSpPr>
          <p:cNvPr id="22" name="Shape 19"/>
          <p:cNvSpPr/>
          <p:nvPr/>
        </p:nvSpPr>
        <p:spPr>
          <a:xfrm>
            <a:off x="4750594" y="1290145"/>
            <a:ext cx="3821906" cy="739378"/>
          </a:xfrm>
          <a:prstGeom prst="rect">
            <a:avLst/>
          </a:prstGeom>
          <a:solidFill>
            <a:srgbClr val="00ACC1">
              <a:alpha val="6000"/>
            </a:srgbClr>
          </a:solidFill>
          <a:ln/>
        </p:spPr>
        <p:txBody>
          <a:bodyPr/>
          <a:lstStyle/>
          <a:p>
            <a:endParaRPr lang="en-US"/>
          </a:p>
        </p:txBody>
      </p:sp>
      <p:sp>
        <p:nvSpPr>
          <p:cNvPr id="23" name="Shape 20"/>
          <p:cNvSpPr/>
          <p:nvPr/>
        </p:nvSpPr>
        <p:spPr>
          <a:xfrm>
            <a:off x="4750594" y="1290145"/>
            <a:ext cx="28575" cy="739378"/>
          </a:xfrm>
          <a:prstGeom prst="rect">
            <a:avLst/>
          </a:prstGeom>
          <a:solidFill>
            <a:srgbClr val="5E35B1"/>
          </a:solidFill>
          <a:ln/>
        </p:spPr>
        <p:txBody>
          <a:bodyPr/>
          <a:lstStyle/>
          <a:p>
            <a:endParaRPr lang="en-US"/>
          </a:p>
        </p:txBody>
      </p:sp>
      <p:sp>
        <p:nvSpPr>
          <p:cNvPr id="24" name="Text 21"/>
          <p:cNvSpPr/>
          <p:nvPr/>
        </p:nvSpPr>
        <p:spPr>
          <a:xfrm>
            <a:off x="4864894" y="1375870"/>
            <a:ext cx="3593306"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5E35B1"/>
                </a:solidFill>
              </a:rPr>
              <a:t>Methodological Contribution</a:t>
            </a:r>
            <a:endParaRPr lang="en-US" sz="734" dirty="0"/>
          </a:p>
        </p:txBody>
      </p:sp>
      <p:sp>
        <p:nvSpPr>
          <p:cNvPr id="25" name="Text 22"/>
          <p:cNvSpPr/>
          <p:nvPr/>
        </p:nvSpPr>
        <p:spPr>
          <a:xfrm>
            <a:off x="4864894" y="1579466"/>
            <a:ext cx="3593306" cy="450056"/>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Comprehensive comparison of Subject-Dependent versus Subject-Independent training strategies with statistical validation, providing evidence-based guidance for BCI system design</a:t>
            </a:r>
            <a:endParaRPr lang="en-US" sz="727" dirty="0"/>
          </a:p>
        </p:txBody>
      </p:sp>
      <p:sp>
        <p:nvSpPr>
          <p:cNvPr id="26" name="Shape 23"/>
          <p:cNvSpPr/>
          <p:nvPr/>
        </p:nvSpPr>
        <p:spPr>
          <a:xfrm>
            <a:off x="4750594" y="2143823"/>
            <a:ext cx="3821906" cy="739378"/>
          </a:xfrm>
          <a:prstGeom prst="rect">
            <a:avLst/>
          </a:prstGeom>
          <a:solidFill>
            <a:srgbClr val="00ACC1">
              <a:alpha val="6000"/>
            </a:srgbClr>
          </a:solidFill>
          <a:ln/>
        </p:spPr>
        <p:txBody>
          <a:bodyPr/>
          <a:lstStyle/>
          <a:p>
            <a:endParaRPr lang="en-US"/>
          </a:p>
        </p:txBody>
      </p:sp>
      <p:sp>
        <p:nvSpPr>
          <p:cNvPr id="27" name="Shape 24"/>
          <p:cNvSpPr/>
          <p:nvPr/>
        </p:nvSpPr>
        <p:spPr>
          <a:xfrm>
            <a:off x="4750594" y="2143823"/>
            <a:ext cx="28575" cy="739378"/>
          </a:xfrm>
          <a:prstGeom prst="rect">
            <a:avLst/>
          </a:prstGeom>
          <a:solidFill>
            <a:srgbClr val="5E35B1"/>
          </a:solidFill>
          <a:ln/>
        </p:spPr>
        <p:txBody>
          <a:bodyPr/>
          <a:lstStyle/>
          <a:p>
            <a:endParaRPr lang="en-US"/>
          </a:p>
        </p:txBody>
      </p:sp>
      <p:sp>
        <p:nvSpPr>
          <p:cNvPr id="28" name="Text 25"/>
          <p:cNvSpPr/>
          <p:nvPr/>
        </p:nvSpPr>
        <p:spPr>
          <a:xfrm>
            <a:off x="4864894" y="2229548"/>
            <a:ext cx="3593306"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5E35B1"/>
                </a:solidFill>
              </a:rPr>
              <a:t>Technical Contribution</a:t>
            </a:r>
            <a:endParaRPr lang="en-US" sz="734" dirty="0"/>
          </a:p>
        </p:txBody>
      </p:sp>
      <p:sp>
        <p:nvSpPr>
          <p:cNvPr id="29" name="Text 26"/>
          <p:cNvSpPr/>
          <p:nvPr/>
        </p:nvSpPr>
        <p:spPr>
          <a:xfrm>
            <a:off x="4864894" y="2433145"/>
            <a:ext cx="3593306" cy="450056"/>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Reproducible deep learning pipeline for EEG motor imagery classification, including preprocessing code, model architecture, and training procedures that other researchers can adapt</a:t>
            </a:r>
            <a:endParaRPr lang="en-US" sz="727" dirty="0"/>
          </a:p>
        </p:txBody>
      </p:sp>
      <p:sp>
        <p:nvSpPr>
          <p:cNvPr id="30" name="Shape 27"/>
          <p:cNvSpPr/>
          <p:nvPr/>
        </p:nvSpPr>
        <p:spPr>
          <a:xfrm>
            <a:off x="4750594" y="2997501"/>
            <a:ext cx="3821906" cy="607219"/>
          </a:xfrm>
          <a:prstGeom prst="rect">
            <a:avLst/>
          </a:prstGeom>
          <a:solidFill>
            <a:srgbClr val="00ACC1">
              <a:alpha val="6000"/>
            </a:srgbClr>
          </a:solidFill>
          <a:ln/>
        </p:spPr>
        <p:txBody>
          <a:bodyPr/>
          <a:lstStyle/>
          <a:p>
            <a:endParaRPr lang="en-US"/>
          </a:p>
        </p:txBody>
      </p:sp>
      <p:sp>
        <p:nvSpPr>
          <p:cNvPr id="31" name="Shape 28"/>
          <p:cNvSpPr/>
          <p:nvPr/>
        </p:nvSpPr>
        <p:spPr>
          <a:xfrm>
            <a:off x="4750594" y="2997501"/>
            <a:ext cx="28575" cy="607219"/>
          </a:xfrm>
          <a:prstGeom prst="rect">
            <a:avLst/>
          </a:prstGeom>
          <a:solidFill>
            <a:srgbClr val="5E35B1"/>
          </a:solidFill>
          <a:ln/>
        </p:spPr>
        <p:txBody>
          <a:bodyPr/>
          <a:lstStyle/>
          <a:p>
            <a:endParaRPr lang="en-US"/>
          </a:p>
        </p:txBody>
      </p:sp>
      <p:sp>
        <p:nvSpPr>
          <p:cNvPr id="32" name="Text 29"/>
          <p:cNvSpPr/>
          <p:nvPr/>
        </p:nvSpPr>
        <p:spPr>
          <a:xfrm>
            <a:off x="4864894" y="3083226"/>
            <a:ext cx="3593306"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5E35B1"/>
                </a:solidFill>
              </a:rPr>
              <a:t>Application Contribution</a:t>
            </a:r>
            <a:endParaRPr lang="en-US" sz="734" dirty="0"/>
          </a:p>
        </p:txBody>
      </p:sp>
      <p:sp>
        <p:nvSpPr>
          <p:cNvPr id="33" name="Text 30"/>
          <p:cNvSpPr/>
          <p:nvPr/>
        </p:nvSpPr>
        <p:spPr>
          <a:xfrm>
            <a:off x="4864894" y="3286823"/>
            <a:ext cx="3593306"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Interactive web application demonstrating practical deployment of BCI models, bridging the gap between research and real-world use</a:t>
            </a:r>
            <a:endParaRPr lang="en-US" sz="727" dirty="0"/>
          </a:p>
        </p:txBody>
      </p:sp>
      <p:sp>
        <p:nvSpPr>
          <p:cNvPr id="34" name="Shape 31"/>
          <p:cNvSpPr/>
          <p:nvPr/>
        </p:nvSpPr>
        <p:spPr>
          <a:xfrm>
            <a:off x="4750594" y="3719020"/>
            <a:ext cx="3821906" cy="607219"/>
          </a:xfrm>
          <a:prstGeom prst="rect">
            <a:avLst/>
          </a:prstGeom>
          <a:solidFill>
            <a:srgbClr val="00ACC1">
              <a:alpha val="6000"/>
            </a:srgbClr>
          </a:solidFill>
          <a:ln/>
        </p:spPr>
        <p:txBody>
          <a:bodyPr/>
          <a:lstStyle/>
          <a:p>
            <a:endParaRPr lang="en-US"/>
          </a:p>
        </p:txBody>
      </p:sp>
      <p:sp>
        <p:nvSpPr>
          <p:cNvPr id="35" name="Shape 32"/>
          <p:cNvSpPr/>
          <p:nvPr/>
        </p:nvSpPr>
        <p:spPr>
          <a:xfrm>
            <a:off x="4750594" y="3719020"/>
            <a:ext cx="28575" cy="607219"/>
          </a:xfrm>
          <a:prstGeom prst="rect">
            <a:avLst/>
          </a:prstGeom>
          <a:solidFill>
            <a:srgbClr val="5E35B1"/>
          </a:solidFill>
          <a:ln/>
        </p:spPr>
        <p:txBody>
          <a:bodyPr/>
          <a:lstStyle/>
          <a:p>
            <a:endParaRPr lang="en-US"/>
          </a:p>
        </p:txBody>
      </p:sp>
      <p:sp>
        <p:nvSpPr>
          <p:cNvPr id="36" name="Text 33"/>
          <p:cNvSpPr/>
          <p:nvPr/>
        </p:nvSpPr>
        <p:spPr>
          <a:xfrm>
            <a:off x="4864894" y="3804745"/>
            <a:ext cx="3593306"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5E35B1"/>
                </a:solidFill>
              </a:rPr>
              <a:t>Benchmark Contribution</a:t>
            </a:r>
            <a:endParaRPr lang="en-US" sz="734" dirty="0"/>
          </a:p>
        </p:txBody>
      </p:sp>
      <p:sp>
        <p:nvSpPr>
          <p:cNvPr id="37" name="Text 34"/>
          <p:cNvSpPr/>
          <p:nvPr/>
        </p:nvSpPr>
        <p:spPr>
          <a:xfrm>
            <a:off x="4864894" y="4008341"/>
            <a:ext cx="3593306"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Performance metrics on BCI Competition IV Dataset 2b, enabling comparison with other approaches and tracking progress in the field</a:t>
            </a:r>
            <a:endParaRPr lang="en-US" sz="727"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001000" cy="594327"/>
          </a:xfrm>
          <a:prstGeom prst="rect">
            <a:avLst/>
          </a:prstGeom>
          <a:noFill/>
          <a:ln/>
        </p:spPr>
        <p:txBody>
          <a:bodyPr wrap="square" lIns="0" tIns="0" rIns="0" bIns="0" rtlCol="0" anchor="t">
            <a:spAutoFit/>
          </a:bodyPr>
          <a:lstStyle/>
          <a:p>
            <a:pPr marL="0" indent="0" algn="l">
              <a:lnSpc>
                <a:spcPts val="2300"/>
              </a:lnSpc>
              <a:buNone/>
            </a:pPr>
            <a:r>
              <a:rPr lang="en-US" sz="1602" b="1" dirty="0">
                <a:solidFill>
                  <a:srgbClr val="1A237E"/>
                </a:solidFill>
              </a:rPr>
              <a:t>Future Work Can Enhance Data Quality, Model Sophistication, and Applications</a:t>
            </a:r>
            <a:endParaRPr lang="en-US" sz="1602" dirty="0"/>
          </a:p>
        </p:txBody>
      </p:sp>
      <p:sp>
        <p:nvSpPr>
          <p:cNvPr id="4" name="Text 1"/>
          <p:cNvSpPr/>
          <p:nvPr/>
        </p:nvSpPr>
        <p:spPr>
          <a:xfrm>
            <a:off x="571500" y="1237264"/>
            <a:ext cx="2524116" cy="192881"/>
          </a:xfrm>
          <a:prstGeom prst="rect">
            <a:avLst/>
          </a:prstGeom>
          <a:noFill/>
          <a:ln/>
        </p:spPr>
        <p:txBody>
          <a:bodyPr wrap="none" lIns="102108" tIns="0" rIns="0" bIns="0" rtlCol="0" anchor="t">
            <a:spAutoFit/>
          </a:bodyPr>
          <a:lstStyle/>
          <a:p>
            <a:pPr marL="0" indent="0" algn="l">
              <a:lnSpc>
                <a:spcPts val="1500"/>
              </a:lnSpc>
              <a:buNone/>
            </a:pPr>
            <a:r>
              <a:rPr lang="en-US" sz="885" b="1" dirty="0">
                <a:solidFill>
                  <a:srgbClr val="5E35B1"/>
                </a:solidFill>
              </a:rPr>
              <a:t>Data Collection Improvements</a:t>
            </a:r>
            <a:endParaRPr lang="en-US" sz="885" dirty="0"/>
          </a:p>
        </p:txBody>
      </p:sp>
      <p:sp>
        <p:nvSpPr>
          <p:cNvPr id="5" name="Text 2"/>
          <p:cNvSpPr/>
          <p:nvPr/>
        </p:nvSpPr>
        <p:spPr>
          <a:xfrm>
            <a:off x="571500" y="1515870"/>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6" name="Text 3"/>
          <p:cNvSpPr/>
          <p:nvPr/>
        </p:nvSpPr>
        <p:spPr>
          <a:xfrm>
            <a:off x="714375" y="1523014"/>
            <a:ext cx="823819"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Larger Datasets:</a:t>
            </a:r>
            <a:endParaRPr lang="en-US" sz="683" dirty="0"/>
          </a:p>
        </p:txBody>
      </p:sp>
      <p:sp>
        <p:nvSpPr>
          <p:cNvPr id="7" name="Text 4"/>
          <p:cNvSpPr/>
          <p:nvPr/>
        </p:nvSpPr>
        <p:spPr>
          <a:xfrm>
            <a:off x="714375" y="1523014"/>
            <a:ext cx="2311226"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Increase trials per subject from 300-400 to 1,000+ for better model training</a:t>
            </a:r>
            <a:endParaRPr lang="en-US" sz="727" dirty="0"/>
          </a:p>
        </p:txBody>
      </p:sp>
      <p:sp>
        <p:nvSpPr>
          <p:cNvPr id="8" name="Text 5"/>
          <p:cNvSpPr/>
          <p:nvPr/>
        </p:nvSpPr>
        <p:spPr>
          <a:xfrm>
            <a:off x="571500" y="1887345"/>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9" name="Text 6"/>
          <p:cNvSpPr/>
          <p:nvPr/>
        </p:nvSpPr>
        <p:spPr>
          <a:xfrm>
            <a:off x="714375" y="1894489"/>
            <a:ext cx="731509"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More Subjects:</a:t>
            </a:r>
            <a:endParaRPr lang="en-US" sz="683" dirty="0"/>
          </a:p>
        </p:txBody>
      </p:sp>
      <p:sp>
        <p:nvSpPr>
          <p:cNvPr id="10" name="Text 7"/>
          <p:cNvSpPr/>
          <p:nvPr/>
        </p:nvSpPr>
        <p:spPr>
          <a:xfrm>
            <a:off x="714375" y="1894489"/>
            <a:ext cx="2337820"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Expand from 9 to 20+ subjects for better generalization research</a:t>
            </a:r>
            <a:endParaRPr lang="en-US" sz="727" dirty="0"/>
          </a:p>
        </p:txBody>
      </p:sp>
      <p:sp>
        <p:nvSpPr>
          <p:cNvPr id="11" name="Text 8"/>
          <p:cNvSpPr/>
          <p:nvPr/>
        </p:nvSpPr>
        <p:spPr>
          <a:xfrm>
            <a:off x="571500" y="2258820"/>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12" name="Text 9"/>
          <p:cNvSpPr/>
          <p:nvPr/>
        </p:nvSpPr>
        <p:spPr>
          <a:xfrm>
            <a:off x="714375" y="2265964"/>
            <a:ext cx="864310"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Better Hardware:</a:t>
            </a:r>
            <a:endParaRPr lang="en-US" sz="683" dirty="0"/>
          </a:p>
        </p:txBody>
      </p:sp>
      <p:sp>
        <p:nvSpPr>
          <p:cNvPr id="13" name="Text 10"/>
          <p:cNvSpPr/>
          <p:nvPr/>
        </p:nvSpPr>
        <p:spPr>
          <a:xfrm>
            <a:off x="714375" y="2265964"/>
            <a:ext cx="2361819"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High-density EEG caps with 64+ channels for finer spatial resolution</a:t>
            </a:r>
            <a:endParaRPr lang="en-US" sz="727" dirty="0"/>
          </a:p>
        </p:txBody>
      </p:sp>
      <p:sp>
        <p:nvSpPr>
          <p:cNvPr id="14" name="Text 11"/>
          <p:cNvSpPr/>
          <p:nvPr/>
        </p:nvSpPr>
        <p:spPr>
          <a:xfrm>
            <a:off x="571500" y="2630295"/>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15" name="Text 12"/>
          <p:cNvSpPr/>
          <p:nvPr/>
        </p:nvSpPr>
        <p:spPr>
          <a:xfrm>
            <a:off x="714375" y="2637439"/>
            <a:ext cx="748698"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Dry Electrodes:</a:t>
            </a:r>
            <a:endParaRPr lang="en-US" sz="683" dirty="0"/>
          </a:p>
        </p:txBody>
      </p:sp>
      <p:sp>
        <p:nvSpPr>
          <p:cNvPr id="16" name="Text 13"/>
          <p:cNvSpPr/>
          <p:nvPr/>
        </p:nvSpPr>
        <p:spPr>
          <a:xfrm>
            <a:off x="714375" y="2637439"/>
            <a:ext cx="2373623"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Eliminate gel-based electrodes for faster setup and improved user experience</a:t>
            </a:r>
            <a:endParaRPr lang="en-US" sz="727" dirty="0"/>
          </a:p>
        </p:txBody>
      </p:sp>
      <p:sp>
        <p:nvSpPr>
          <p:cNvPr id="17" name="Text 14"/>
          <p:cNvSpPr/>
          <p:nvPr/>
        </p:nvSpPr>
        <p:spPr>
          <a:xfrm>
            <a:off x="3309928" y="1237264"/>
            <a:ext cx="2524116" cy="192881"/>
          </a:xfrm>
          <a:prstGeom prst="rect">
            <a:avLst/>
          </a:prstGeom>
          <a:noFill/>
          <a:ln/>
        </p:spPr>
        <p:txBody>
          <a:bodyPr wrap="none" lIns="102108" tIns="0" rIns="0" bIns="0" rtlCol="0" anchor="t">
            <a:spAutoFit/>
          </a:bodyPr>
          <a:lstStyle/>
          <a:p>
            <a:pPr marL="0" indent="0" algn="l">
              <a:lnSpc>
                <a:spcPts val="1500"/>
              </a:lnSpc>
              <a:buNone/>
            </a:pPr>
            <a:r>
              <a:rPr lang="en-US" sz="885" b="1" dirty="0">
                <a:solidFill>
                  <a:srgbClr val="5E35B1"/>
                </a:solidFill>
              </a:rPr>
              <a:t>Model Architecture Enhancements</a:t>
            </a:r>
            <a:endParaRPr lang="en-US" sz="885" dirty="0"/>
          </a:p>
        </p:txBody>
      </p:sp>
      <p:sp>
        <p:nvSpPr>
          <p:cNvPr id="18" name="Text 15"/>
          <p:cNvSpPr/>
          <p:nvPr/>
        </p:nvSpPr>
        <p:spPr>
          <a:xfrm>
            <a:off x="3309928" y="1515870"/>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19" name="Text 16"/>
          <p:cNvSpPr/>
          <p:nvPr/>
        </p:nvSpPr>
        <p:spPr>
          <a:xfrm>
            <a:off x="3452803" y="1523014"/>
            <a:ext cx="1161445"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Attention Mechanisms:</a:t>
            </a:r>
            <a:endParaRPr lang="en-US" sz="683" dirty="0"/>
          </a:p>
        </p:txBody>
      </p:sp>
      <p:sp>
        <p:nvSpPr>
          <p:cNvPr id="20" name="Text 17"/>
          <p:cNvSpPr/>
          <p:nvPr/>
        </p:nvSpPr>
        <p:spPr>
          <a:xfrm>
            <a:off x="3452803" y="1523014"/>
            <a:ext cx="2258290" cy="435769"/>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Add attention layers to focus on most informative time segments and channels</a:t>
            </a:r>
            <a:endParaRPr lang="en-US" sz="727" dirty="0"/>
          </a:p>
        </p:txBody>
      </p:sp>
      <p:sp>
        <p:nvSpPr>
          <p:cNvPr id="21" name="Text 18"/>
          <p:cNvSpPr/>
          <p:nvPr/>
        </p:nvSpPr>
        <p:spPr>
          <a:xfrm>
            <a:off x="3309928" y="2037364"/>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22" name="Text 19"/>
          <p:cNvSpPr/>
          <p:nvPr/>
        </p:nvSpPr>
        <p:spPr>
          <a:xfrm>
            <a:off x="3452803" y="2044508"/>
            <a:ext cx="1034253"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Transformer Models:</a:t>
            </a:r>
            <a:endParaRPr lang="en-US" sz="683" dirty="0"/>
          </a:p>
        </p:txBody>
      </p:sp>
      <p:sp>
        <p:nvSpPr>
          <p:cNvPr id="23" name="Text 20"/>
          <p:cNvSpPr/>
          <p:nvPr/>
        </p:nvSpPr>
        <p:spPr>
          <a:xfrm>
            <a:off x="3452803" y="2044508"/>
            <a:ext cx="2209595" cy="435769"/>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Explore transformer architectures that have shown promise in time-series classification</a:t>
            </a:r>
            <a:endParaRPr lang="en-US" sz="727" dirty="0"/>
          </a:p>
        </p:txBody>
      </p:sp>
      <p:sp>
        <p:nvSpPr>
          <p:cNvPr id="24" name="Text 21"/>
          <p:cNvSpPr/>
          <p:nvPr/>
        </p:nvSpPr>
        <p:spPr>
          <a:xfrm>
            <a:off x="3309928" y="2558858"/>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25" name="Text 22"/>
          <p:cNvSpPr/>
          <p:nvPr/>
        </p:nvSpPr>
        <p:spPr>
          <a:xfrm>
            <a:off x="3452803" y="2566002"/>
            <a:ext cx="916521"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Transfer Learning:</a:t>
            </a:r>
            <a:endParaRPr lang="en-US" sz="683" dirty="0"/>
          </a:p>
        </p:txBody>
      </p:sp>
      <p:sp>
        <p:nvSpPr>
          <p:cNvPr id="26" name="Text 23"/>
          <p:cNvSpPr/>
          <p:nvPr/>
        </p:nvSpPr>
        <p:spPr>
          <a:xfrm>
            <a:off x="3452803" y="2566002"/>
            <a:ext cx="2128391" cy="435769"/>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Pre-train on large multi-subject datasets, then fine-tune for individual users to reduce calibration time</a:t>
            </a:r>
            <a:endParaRPr lang="en-US" sz="727" dirty="0"/>
          </a:p>
        </p:txBody>
      </p:sp>
      <p:sp>
        <p:nvSpPr>
          <p:cNvPr id="27" name="Text 24"/>
          <p:cNvSpPr/>
          <p:nvPr/>
        </p:nvSpPr>
        <p:spPr>
          <a:xfrm>
            <a:off x="3309928" y="3080352"/>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28" name="Text 25"/>
          <p:cNvSpPr/>
          <p:nvPr/>
        </p:nvSpPr>
        <p:spPr>
          <a:xfrm>
            <a:off x="3452803" y="3087495"/>
            <a:ext cx="973643"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Ensemble Methods:</a:t>
            </a:r>
            <a:endParaRPr lang="en-US" sz="683" dirty="0"/>
          </a:p>
        </p:txBody>
      </p:sp>
      <p:sp>
        <p:nvSpPr>
          <p:cNvPr id="29" name="Text 26"/>
          <p:cNvSpPr/>
          <p:nvPr/>
        </p:nvSpPr>
        <p:spPr>
          <a:xfrm>
            <a:off x="3452803" y="3087495"/>
            <a:ext cx="2369018"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Combine multiple models for improved robustness</a:t>
            </a:r>
            <a:endParaRPr lang="en-US" sz="727" dirty="0"/>
          </a:p>
        </p:txBody>
      </p:sp>
      <p:sp>
        <p:nvSpPr>
          <p:cNvPr id="30" name="Text 27"/>
          <p:cNvSpPr/>
          <p:nvPr/>
        </p:nvSpPr>
        <p:spPr>
          <a:xfrm>
            <a:off x="6048356" y="1237264"/>
            <a:ext cx="2524144" cy="192881"/>
          </a:xfrm>
          <a:prstGeom prst="rect">
            <a:avLst/>
          </a:prstGeom>
          <a:noFill/>
          <a:ln/>
        </p:spPr>
        <p:txBody>
          <a:bodyPr wrap="none" lIns="102108" tIns="0" rIns="0" bIns="0" rtlCol="0" anchor="t">
            <a:spAutoFit/>
          </a:bodyPr>
          <a:lstStyle/>
          <a:p>
            <a:pPr marL="0" indent="0" algn="l">
              <a:lnSpc>
                <a:spcPts val="1500"/>
              </a:lnSpc>
              <a:buNone/>
            </a:pPr>
            <a:r>
              <a:rPr lang="en-US" sz="885" b="1" dirty="0">
                <a:solidFill>
                  <a:srgbClr val="5E35B1"/>
                </a:solidFill>
              </a:rPr>
              <a:t>Application Expansions</a:t>
            </a:r>
            <a:endParaRPr lang="en-US" sz="885" dirty="0"/>
          </a:p>
        </p:txBody>
      </p:sp>
      <p:sp>
        <p:nvSpPr>
          <p:cNvPr id="31" name="Text 28"/>
          <p:cNvSpPr/>
          <p:nvPr/>
        </p:nvSpPr>
        <p:spPr>
          <a:xfrm>
            <a:off x="6048356" y="1515870"/>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32" name="Text 29"/>
          <p:cNvSpPr/>
          <p:nvPr/>
        </p:nvSpPr>
        <p:spPr>
          <a:xfrm>
            <a:off x="6191231" y="1523014"/>
            <a:ext cx="1063637"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Real-Time Streaming:</a:t>
            </a:r>
            <a:endParaRPr lang="en-US" sz="683" dirty="0"/>
          </a:p>
        </p:txBody>
      </p:sp>
      <p:sp>
        <p:nvSpPr>
          <p:cNvPr id="33" name="Text 30"/>
          <p:cNvSpPr/>
          <p:nvPr/>
        </p:nvSpPr>
        <p:spPr>
          <a:xfrm>
            <a:off x="6191231" y="1523014"/>
            <a:ext cx="2212302"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Process continuous EEG streams rather than segmented trials</a:t>
            </a:r>
            <a:endParaRPr lang="en-US" sz="727" dirty="0"/>
          </a:p>
        </p:txBody>
      </p:sp>
      <p:sp>
        <p:nvSpPr>
          <p:cNvPr id="34" name="Text 31"/>
          <p:cNvSpPr/>
          <p:nvPr/>
        </p:nvSpPr>
        <p:spPr>
          <a:xfrm>
            <a:off x="6048356" y="1887345"/>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35" name="Text 32"/>
          <p:cNvSpPr/>
          <p:nvPr/>
        </p:nvSpPr>
        <p:spPr>
          <a:xfrm>
            <a:off x="6191231" y="1894489"/>
            <a:ext cx="1008748"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Robotic Integration:</a:t>
            </a:r>
            <a:endParaRPr lang="en-US" sz="683" dirty="0"/>
          </a:p>
        </p:txBody>
      </p:sp>
      <p:sp>
        <p:nvSpPr>
          <p:cNvPr id="36" name="Text 33"/>
          <p:cNvSpPr/>
          <p:nvPr/>
        </p:nvSpPr>
        <p:spPr>
          <a:xfrm>
            <a:off x="6191231" y="1894489"/>
            <a:ext cx="2194610" cy="435769"/>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Connect to robotic arms, wheelchairs, or prosthetic devices for direct control</a:t>
            </a:r>
            <a:endParaRPr lang="en-US" sz="727" dirty="0"/>
          </a:p>
        </p:txBody>
      </p:sp>
      <p:sp>
        <p:nvSpPr>
          <p:cNvPr id="37" name="Text 34"/>
          <p:cNvSpPr/>
          <p:nvPr/>
        </p:nvSpPr>
        <p:spPr>
          <a:xfrm>
            <a:off x="6048356" y="2408839"/>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38" name="Text 35"/>
          <p:cNvSpPr/>
          <p:nvPr/>
        </p:nvSpPr>
        <p:spPr>
          <a:xfrm>
            <a:off x="6191231" y="2415983"/>
            <a:ext cx="1049350"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Smart Home Control:</a:t>
            </a:r>
            <a:endParaRPr lang="en-US" sz="683" dirty="0"/>
          </a:p>
        </p:txBody>
      </p:sp>
      <p:sp>
        <p:nvSpPr>
          <p:cNvPr id="39" name="Text 36"/>
          <p:cNvSpPr/>
          <p:nvPr/>
        </p:nvSpPr>
        <p:spPr>
          <a:xfrm>
            <a:off x="6191231" y="2415983"/>
            <a:ext cx="2142874"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Enable thought-based control of lights, temperature, and appliances</a:t>
            </a:r>
            <a:endParaRPr lang="en-US" sz="727" dirty="0"/>
          </a:p>
        </p:txBody>
      </p:sp>
      <p:sp>
        <p:nvSpPr>
          <p:cNvPr id="40" name="Text 37"/>
          <p:cNvSpPr/>
          <p:nvPr/>
        </p:nvSpPr>
        <p:spPr>
          <a:xfrm>
            <a:off x="6048356" y="2780314"/>
            <a:ext cx="57150"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00ACC1"/>
                </a:solidFill>
              </a:rPr>
              <a:t>▸</a:t>
            </a:r>
            <a:endParaRPr lang="en-US" sz="784" dirty="0"/>
          </a:p>
        </p:txBody>
      </p:sp>
      <p:sp>
        <p:nvSpPr>
          <p:cNvPr id="41" name="Text 38"/>
          <p:cNvSpPr/>
          <p:nvPr/>
        </p:nvSpPr>
        <p:spPr>
          <a:xfrm>
            <a:off x="6191231" y="2787458"/>
            <a:ext cx="1272285" cy="135731"/>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1A237E"/>
                </a:solidFill>
              </a:rPr>
              <a:t>Multi-Class Classification:</a:t>
            </a:r>
            <a:endParaRPr lang="en-US" sz="683" dirty="0"/>
          </a:p>
        </p:txBody>
      </p:sp>
      <p:sp>
        <p:nvSpPr>
          <p:cNvPr id="42" name="Text 39"/>
          <p:cNvSpPr/>
          <p:nvPr/>
        </p:nvSpPr>
        <p:spPr>
          <a:xfrm>
            <a:off x="6191231" y="2787458"/>
            <a:ext cx="2322919" cy="285750"/>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Extend beyond binary to classify multiple imagined movements</a:t>
            </a:r>
            <a:endParaRPr lang="en-US" sz="727" dirty="0"/>
          </a:p>
        </p:txBody>
      </p:sp>
      <p:sp>
        <p:nvSpPr>
          <p:cNvPr id="43" name="Shape 40"/>
          <p:cNvSpPr/>
          <p:nvPr/>
        </p:nvSpPr>
        <p:spPr>
          <a:xfrm>
            <a:off x="571500" y="3623277"/>
            <a:ext cx="8001000" cy="728663"/>
          </a:xfrm>
          <a:prstGeom prst="rect">
            <a:avLst/>
          </a:prstGeom>
          <a:solidFill>
            <a:srgbClr val="00ACC1">
              <a:alpha val="10000"/>
            </a:srgbClr>
          </a:solidFill>
          <a:ln/>
        </p:spPr>
        <p:txBody>
          <a:bodyPr/>
          <a:lstStyle/>
          <a:p>
            <a:endParaRPr lang="en-US"/>
          </a:p>
        </p:txBody>
      </p:sp>
      <p:sp>
        <p:nvSpPr>
          <p:cNvPr id="44" name="Text 41"/>
          <p:cNvSpPr/>
          <p:nvPr/>
        </p:nvSpPr>
        <p:spPr>
          <a:xfrm>
            <a:off x="742950" y="3737577"/>
            <a:ext cx="765810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Long-Term Vision</a:t>
            </a:r>
            <a:endParaRPr lang="en-US" sz="885" dirty="0"/>
          </a:p>
        </p:txBody>
      </p:sp>
      <p:sp>
        <p:nvSpPr>
          <p:cNvPr id="45" name="Text 42"/>
          <p:cNvSpPr/>
          <p:nvPr/>
        </p:nvSpPr>
        <p:spPr>
          <a:xfrm>
            <a:off x="742950" y="3987608"/>
            <a:ext cx="7658100" cy="364331"/>
          </a:xfrm>
          <a:prstGeom prst="rect">
            <a:avLst/>
          </a:prstGeom>
          <a:noFill/>
          <a:ln/>
        </p:spPr>
        <p:txBody>
          <a:bodyPr wrap="square" lIns="0" tIns="0" rIns="0" bIns="0" rtlCol="0" anchor="t">
            <a:spAutoFit/>
          </a:bodyPr>
          <a:lstStyle/>
          <a:p>
            <a:pPr marL="0" indent="0" algn="l">
              <a:lnSpc>
                <a:spcPts val="1400"/>
              </a:lnSpc>
              <a:buNone/>
            </a:pPr>
            <a:r>
              <a:rPr lang="en-US" sz="834" b="1" dirty="0">
                <a:solidFill>
                  <a:srgbClr val="1A237E"/>
                </a:solidFill>
              </a:rPr>
              <a:t>Making Brain-Computer Interfaces affordable, easy to use, and widely available for people with motor disabilities, transforming assistive technology accessibility.</a:t>
            </a:r>
            <a:endParaRPr lang="en-US" sz="834"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1429" y="0"/>
            <a:ext cx="9144000" cy="5143500"/>
          </a:xfrm>
          <a:prstGeom prst="rect">
            <a:avLst/>
          </a:prstGeom>
        </p:spPr>
      </p:pic>
      <p:sp>
        <p:nvSpPr>
          <p:cNvPr id="3" name="Text 0"/>
          <p:cNvSpPr/>
          <p:nvPr/>
        </p:nvSpPr>
        <p:spPr>
          <a:xfrm>
            <a:off x="3020299" y="1101589"/>
            <a:ext cx="3103401" cy="502909"/>
          </a:xfrm>
          <a:prstGeom prst="rect">
            <a:avLst/>
          </a:prstGeom>
          <a:noFill/>
          <a:ln/>
        </p:spPr>
        <p:txBody>
          <a:bodyPr wrap="none" lIns="0" tIns="0" rIns="0" bIns="0" rtlCol="0" anchor="t">
            <a:spAutoFit/>
          </a:bodyPr>
          <a:lstStyle/>
          <a:p>
            <a:pPr marL="0" indent="0" algn="ctr">
              <a:lnSpc>
                <a:spcPts val="4000"/>
              </a:lnSpc>
              <a:buNone/>
            </a:pPr>
            <a:r>
              <a:rPr lang="en-US" sz="3294" b="1" dirty="0">
                <a:solidFill>
                  <a:srgbClr val="1A237E"/>
                </a:solidFill>
              </a:rPr>
              <a:t>Thank You</a:t>
            </a:r>
            <a:endParaRPr lang="en-US" sz="3294" dirty="0"/>
          </a:p>
        </p:txBody>
      </p:sp>
      <p:sp>
        <p:nvSpPr>
          <p:cNvPr id="4" name="Text 1"/>
          <p:cNvSpPr/>
          <p:nvPr/>
        </p:nvSpPr>
        <p:spPr>
          <a:xfrm>
            <a:off x="3020299" y="1747372"/>
            <a:ext cx="3103401" cy="260021"/>
          </a:xfrm>
          <a:prstGeom prst="rect">
            <a:avLst/>
          </a:prstGeom>
          <a:noFill/>
          <a:ln/>
        </p:spPr>
        <p:txBody>
          <a:bodyPr wrap="none" lIns="0" tIns="0" rIns="0" bIns="0" rtlCol="0" anchor="t">
            <a:spAutoFit/>
          </a:bodyPr>
          <a:lstStyle/>
          <a:p>
            <a:pPr marL="0" indent="0" algn="ctr">
              <a:lnSpc>
                <a:spcPts val="2000"/>
              </a:lnSpc>
              <a:buNone/>
            </a:pPr>
            <a:r>
              <a:rPr lang="en-US" sz="1397" b="1" dirty="0">
                <a:solidFill>
                  <a:srgbClr val="5E35B1"/>
                </a:solidFill>
              </a:rPr>
              <a:t>Questions &amp; Discussion</a:t>
            </a:r>
            <a:endParaRPr lang="en-US" sz="1397" dirty="0"/>
          </a:p>
        </p:txBody>
      </p:sp>
      <p:sp>
        <p:nvSpPr>
          <p:cNvPr id="5" name="Text 2"/>
          <p:cNvSpPr/>
          <p:nvPr/>
        </p:nvSpPr>
        <p:spPr>
          <a:xfrm>
            <a:off x="3020299" y="2364581"/>
            <a:ext cx="3103401" cy="214313"/>
          </a:xfrm>
          <a:prstGeom prst="rect">
            <a:avLst/>
          </a:prstGeom>
          <a:noFill/>
          <a:ln/>
        </p:spPr>
        <p:txBody>
          <a:bodyPr wrap="none" lIns="0" tIns="0" rIns="0" bIns="0" rtlCol="0" anchor="t">
            <a:spAutoFit/>
          </a:bodyPr>
          <a:lstStyle/>
          <a:p>
            <a:pPr marL="0" indent="0" algn="ctr">
              <a:lnSpc>
                <a:spcPts val="1700"/>
              </a:lnSpc>
              <a:buNone/>
            </a:pPr>
            <a:r>
              <a:rPr lang="en-US" sz="987" b="1" dirty="0">
                <a:solidFill>
                  <a:srgbClr val="5E35B1"/>
                </a:solidFill>
              </a:rPr>
              <a:t>Contact Information</a:t>
            </a:r>
            <a:endParaRPr lang="en-US" sz="987" dirty="0"/>
          </a:p>
        </p:txBody>
      </p:sp>
      <p:sp>
        <p:nvSpPr>
          <p:cNvPr id="6" name="Text 3"/>
          <p:cNvSpPr/>
          <p:nvPr/>
        </p:nvSpPr>
        <p:spPr>
          <a:xfrm>
            <a:off x="3020299" y="2664619"/>
            <a:ext cx="3103401" cy="235744"/>
          </a:xfrm>
          <a:prstGeom prst="rect">
            <a:avLst/>
          </a:prstGeom>
          <a:noFill/>
          <a:ln/>
        </p:spPr>
        <p:txBody>
          <a:bodyPr wrap="none" lIns="0" tIns="0" rIns="0" bIns="0" rtlCol="0" anchor="t">
            <a:spAutoFit/>
          </a:bodyPr>
          <a:lstStyle/>
          <a:p>
            <a:pPr marL="0" indent="0" algn="ctr">
              <a:lnSpc>
                <a:spcPts val="1900"/>
              </a:lnSpc>
              <a:buNone/>
            </a:pPr>
            <a:r>
              <a:rPr lang="en-US" sz="1090" b="1" dirty="0">
                <a:solidFill>
                  <a:srgbClr val="1A237E"/>
                </a:solidFill>
              </a:rPr>
              <a:t>Dev Parikh</a:t>
            </a:r>
            <a:endParaRPr lang="en-US" sz="1090" dirty="0"/>
          </a:p>
        </p:txBody>
      </p:sp>
      <p:sp>
        <p:nvSpPr>
          <p:cNvPr id="7" name="Text 4"/>
          <p:cNvSpPr/>
          <p:nvPr/>
        </p:nvSpPr>
        <p:spPr>
          <a:xfrm>
            <a:off x="4017363" y="2943225"/>
            <a:ext cx="1109278" cy="176138"/>
          </a:xfrm>
          <a:prstGeom prst="rect">
            <a:avLst/>
          </a:prstGeom>
          <a:noFill/>
          <a:ln/>
        </p:spPr>
        <p:txBody>
          <a:bodyPr wrap="none" lIns="0" tIns="0" rIns="0" bIns="0" rtlCol="0" anchor="t">
            <a:spAutoFit/>
          </a:bodyPr>
          <a:lstStyle/>
          <a:p>
            <a:pPr marL="0" indent="0" algn="ctr">
              <a:lnSpc>
                <a:spcPts val="1500"/>
              </a:lnSpc>
              <a:buNone/>
            </a:pPr>
            <a:r>
              <a:rPr lang="en-US" sz="942" dirty="0">
                <a:solidFill>
                  <a:srgbClr val="37474F"/>
                </a:solidFill>
              </a:rPr>
              <a:t>(dparikh3@umbc.edu)</a:t>
            </a:r>
            <a:endParaRPr lang="en-US" sz="942" dirty="0"/>
          </a:p>
        </p:txBody>
      </p:sp>
      <p:sp>
        <p:nvSpPr>
          <p:cNvPr id="8" name="Text 5"/>
          <p:cNvSpPr/>
          <p:nvPr/>
        </p:nvSpPr>
        <p:spPr>
          <a:xfrm>
            <a:off x="3020299" y="3350419"/>
            <a:ext cx="3103401" cy="214313"/>
          </a:xfrm>
          <a:prstGeom prst="rect">
            <a:avLst/>
          </a:prstGeom>
          <a:noFill/>
          <a:ln/>
        </p:spPr>
        <p:txBody>
          <a:bodyPr wrap="none" lIns="0" tIns="0" rIns="0" bIns="0" rtlCol="0" anchor="t">
            <a:spAutoFit/>
          </a:bodyPr>
          <a:lstStyle/>
          <a:p>
            <a:pPr marL="0" indent="0" algn="ctr">
              <a:lnSpc>
                <a:spcPts val="1700"/>
              </a:lnSpc>
              <a:buNone/>
            </a:pPr>
            <a:r>
              <a:rPr lang="en-US" sz="987" b="1" dirty="0">
                <a:solidFill>
                  <a:srgbClr val="5E35B1"/>
                </a:solidFill>
              </a:rPr>
              <a:t>Project Resources</a:t>
            </a:r>
            <a:endParaRPr lang="en-US" sz="987" dirty="0"/>
          </a:p>
        </p:txBody>
      </p:sp>
      <p:sp>
        <p:nvSpPr>
          <p:cNvPr id="9" name="Text 6"/>
          <p:cNvSpPr/>
          <p:nvPr/>
        </p:nvSpPr>
        <p:spPr>
          <a:xfrm>
            <a:off x="3250324" y="3650456"/>
            <a:ext cx="2643351" cy="162930"/>
          </a:xfrm>
          <a:prstGeom prst="rect">
            <a:avLst/>
          </a:prstGeom>
          <a:noFill/>
          <a:ln/>
        </p:spPr>
        <p:txBody>
          <a:bodyPr wrap="none" lIns="0" tIns="0" rIns="0" bIns="0" rtlCol="0" anchor="t">
            <a:spAutoFit/>
          </a:bodyPr>
          <a:lstStyle/>
          <a:p>
            <a:pPr algn="ctr">
              <a:lnSpc>
                <a:spcPts val="1400"/>
              </a:lnSpc>
            </a:pPr>
            <a:r>
              <a:rPr lang="en-US" sz="784" b="1" dirty="0">
                <a:solidFill>
                  <a:srgbClr val="5E35B1"/>
                </a:solidFill>
              </a:rPr>
              <a:t>GitHub Repository:</a:t>
            </a:r>
            <a:r>
              <a:rPr lang="en-US" sz="834" dirty="0">
                <a:solidFill>
                  <a:srgbClr val="00ACC1"/>
                </a:solidFill>
                <a:hlinkClick r:id="rId4"/>
              </a:rPr>
              <a:t>devparikh0506/UMBC-DATA606-Capstone</a:t>
            </a:r>
            <a:endParaRPr lang="en-US" sz="784" dirty="0"/>
          </a:p>
        </p:txBody>
      </p:sp>
      <p:sp>
        <p:nvSpPr>
          <p:cNvPr id="10" name="Text 7"/>
          <p:cNvSpPr/>
          <p:nvPr/>
        </p:nvSpPr>
        <p:spPr>
          <a:xfrm>
            <a:off x="3729621" y="3890470"/>
            <a:ext cx="1684756" cy="162930"/>
          </a:xfrm>
          <a:prstGeom prst="rect">
            <a:avLst/>
          </a:prstGeom>
          <a:noFill/>
          <a:ln/>
        </p:spPr>
        <p:txBody>
          <a:bodyPr wrap="none" lIns="0" tIns="0" rIns="0" bIns="0" rtlCol="0" anchor="t">
            <a:spAutoFit/>
          </a:bodyPr>
          <a:lstStyle/>
          <a:p>
            <a:pPr marL="0" indent="0" algn="ctr">
              <a:lnSpc>
                <a:spcPts val="1400"/>
              </a:lnSpc>
              <a:buNone/>
            </a:pPr>
            <a:r>
              <a:rPr lang="en-US" sz="784" b="1" dirty="0">
                <a:solidFill>
                  <a:srgbClr val="5E35B1"/>
                </a:solidFill>
              </a:rPr>
              <a:t>Dataset: </a:t>
            </a:r>
            <a:r>
              <a:rPr lang="en-US" sz="834" dirty="0">
                <a:solidFill>
                  <a:srgbClr val="00ACC1"/>
                </a:solidFill>
                <a:hlinkClick r:id="rId5"/>
              </a:rPr>
              <a:t>BCI Competition IV Dataset 2b</a:t>
            </a:r>
            <a:endParaRPr lang="en-US" sz="784" dirty="0"/>
          </a:p>
        </p:txBody>
      </p:sp>
      <p:sp>
        <p:nvSpPr>
          <p:cNvPr id="11" name="Text 8"/>
          <p:cNvSpPr/>
          <p:nvPr/>
        </p:nvSpPr>
        <p:spPr>
          <a:xfrm>
            <a:off x="2345427" y="4130483"/>
            <a:ext cx="4453143" cy="161776"/>
          </a:xfrm>
          <a:prstGeom prst="rect">
            <a:avLst/>
          </a:prstGeom>
          <a:noFill/>
          <a:ln/>
        </p:spPr>
        <p:txBody>
          <a:bodyPr wrap="none" lIns="0" tIns="0" rIns="0" bIns="0" rtlCol="0" anchor="t">
            <a:spAutoFit/>
          </a:bodyPr>
          <a:lstStyle/>
          <a:p>
            <a:pPr algn="ctr">
              <a:lnSpc>
                <a:spcPts val="1400"/>
              </a:lnSpc>
            </a:pPr>
            <a:r>
              <a:rPr lang="en-US" sz="784" b="1" dirty="0">
                <a:solidFill>
                  <a:srgbClr val="5E35B1"/>
                </a:solidFill>
              </a:rPr>
              <a:t>Live Demo: </a:t>
            </a:r>
            <a:r>
              <a:rPr lang="en-US" sz="800" dirty="0">
                <a:solidFill>
                  <a:srgbClr val="00ACC1"/>
                </a:solidFill>
                <a:hlinkClick r:id="rId6"/>
              </a:rPr>
              <a:t>https://drive.google.com/file/d/1nmGfXHfEOkcjum4EAGbh1-seg8GWmvAQ/view?usp=sharing</a:t>
            </a:r>
            <a:endParaRPr lang="en-US" sz="78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78802"/>
            <a:ext cx="9144000" cy="5143500"/>
          </a:xfrm>
          <a:prstGeom prst="rect">
            <a:avLst/>
          </a:prstGeom>
        </p:spPr>
      </p:pic>
      <p:sp>
        <p:nvSpPr>
          <p:cNvPr id="3" name="Text 0"/>
          <p:cNvSpPr/>
          <p:nvPr/>
        </p:nvSpPr>
        <p:spPr>
          <a:xfrm>
            <a:off x="571500" y="441685"/>
            <a:ext cx="3571875" cy="891490"/>
          </a:xfrm>
          <a:prstGeom prst="rect">
            <a:avLst/>
          </a:prstGeom>
          <a:noFill/>
          <a:ln/>
        </p:spPr>
        <p:txBody>
          <a:bodyPr wrap="square" lIns="0" tIns="0" rIns="0" bIns="0" rtlCol="0" anchor="t">
            <a:spAutoFit/>
          </a:bodyPr>
          <a:lstStyle/>
          <a:p>
            <a:pPr marL="0" indent="0" algn="l">
              <a:lnSpc>
                <a:spcPts val="2300"/>
              </a:lnSpc>
              <a:buNone/>
            </a:pPr>
            <a:r>
              <a:rPr lang="en-US" sz="1602" b="1" dirty="0">
                <a:solidFill>
                  <a:srgbClr val="1A237E"/>
                </a:solidFill>
              </a:rPr>
              <a:t>Brain-Computer Interfaces Enable Direct Communication Between Mind and Machine</a:t>
            </a:r>
            <a:endParaRPr lang="en-US" sz="1602" dirty="0"/>
          </a:p>
        </p:txBody>
      </p:sp>
      <p:sp>
        <p:nvSpPr>
          <p:cNvPr id="4" name="Text 1"/>
          <p:cNvSpPr/>
          <p:nvPr/>
        </p:nvSpPr>
        <p:spPr>
          <a:xfrm>
            <a:off x="571500" y="1476049"/>
            <a:ext cx="3571875" cy="1062856"/>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37474F"/>
                </a:solidFill>
              </a:rPr>
              <a:t>Brain-Computer Interfaces create a direct communication pathway between the brain and external devices, bypassing traditional neuromuscular pathways. Motor imagery classification is particularly crucial for assistive technologies, as it enables people with motor disabilities to control devices through thought alone.</a:t>
            </a:r>
            <a:endParaRPr lang="en-US" sz="834" dirty="0"/>
          </a:p>
        </p:txBody>
      </p:sp>
      <p:sp>
        <p:nvSpPr>
          <p:cNvPr id="5" name="Text 2"/>
          <p:cNvSpPr/>
          <p:nvPr/>
        </p:nvSpPr>
        <p:spPr>
          <a:xfrm>
            <a:off x="571500" y="2383919"/>
            <a:ext cx="3571875"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Key Applications:</a:t>
            </a:r>
            <a:endParaRPr lang="en-US" sz="987" dirty="0"/>
          </a:p>
        </p:txBody>
      </p:sp>
      <p:sp>
        <p:nvSpPr>
          <p:cNvPr id="6" name="Text 3"/>
          <p:cNvSpPr/>
          <p:nvPr/>
        </p:nvSpPr>
        <p:spPr>
          <a:xfrm>
            <a:off x="571500" y="2924668"/>
            <a:ext cx="65" cy="161198"/>
          </a:xfrm>
          <a:prstGeom prst="rect">
            <a:avLst/>
          </a:prstGeom>
          <a:noFill/>
          <a:ln/>
        </p:spPr>
        <p:txBody>
          <a:bodyPr wrap="none" lIns="0" tIns="0" rIns="0" bIns="0" rtlCol="0" anchor="t">
            <a:spAutoFit/>
          </a:bodyPr>
          <a:lstStyle/>
          <a:p>
            <a:pPr marL="0" indent="0" algn="l">
              <a:lnSpc>
                <a:spcPts val="1400"/>
              </a:lnSpc>
              <a:buNone/>
            </a:pPr>
            <a:endParaRPr lang="en-US" sz="784" dirty="0"/>
          </a:p>
        </p:txBody>
      </p:sp>
      <p:sp>
        <p:nvSpPr>
          <p:cNvPr id="7" name="Text 4"/>
          <p:cNvSpPr/>
          <p:nvPr/>
        </p:nvSpPr>
        <p:spPr>
          <a:xfrm>
            <a:off x="742950" y="2657615"/>
            <a:ext cx="2991808" cy="332519"/>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37474F"/>
                </a:solidFill>
              </a:rPr>
              <a:t>Decode neural patterns from EEG signals to understand intended movements</a:t>
            </a:r>
            <a:endParaRPr lang="en-US" sz="834" dirty="0"/>
          </a:p>
        </p:txBody>
      </p:sp>
      <p:sp>
        <p:nvSpPr>
          <p:cNvPr id="8" name="Text 5"/>
          <p:cNvSpPr/>
          <p:nvPr/>
        </p:nvSpPr>
        <p:spPr>
          <a:xfrm>
            <a:off x="571500" y="3336103"/>
            <a:ext cx="65" cy="161198"/>
          </a:xfrm>
          <a:prstGeom prst="rect">
            <a:avLst/>
          </a:prstGeom>
          <a:noFill/>
          <a:ln/>
        </p:spPr>
        <p:txBody>
          <a:bodyPr wrap="none" lIns="0" tIns="0" rIns="0" bIns="0" rtlCol="0" anchor="t">
            <a:spAutoFit/>
          </a:bodyPr>
          <a:lstStyle/>
          <a:p>
            <a:pPr marL="0" indent="0" algn="l">
              <a:lnSpc>
                <a:spcPts val="1400"/>
              </a:lnSpc>
              <a:buNone/>
            </a:pPr>
            <a:endParaRPr lang="en-US" sz="784" dirty="0"/>
          </a:p>
        </p:txBody>
      </p:sp>
      <p:sp>
        <p:nvSpPr>
          <p:cNvPr id="9" name="Text 6"/>
          <p:cNvSpPr/>
          <p:nvPr/>
        </p:nvSpPr>
        <p:spPr>
          <a:xfrm>
            <a:off x="742950" y="3056947"/>
            <a:ext cx="3214353" cy="332519"/>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37474F"/>
                </a:solidFill>
              </a:rPr>
              <a:t>Enable thought-controlled robotic systems for rehabilitation and assistance</a:t>
            </a:r>
            <a:endParaRPr lang="en-US" sz="834" dirty="0"/>
          </a:p>
        </p:txBody>
      </p:sp>
      <p:sp>
        <p:nvSpPr>
          <p:cNvPr id="10" name="Text 7"/>
          <p:cNvSpPr/>
          <p:nvPr/>
        </p:nvSpPr>
        <p:spPr>
          <a:xfrm>
            <a:off x="571500" y="3747539"/>
            <a:ext cx="65" cy="161198"/>
          </a:xfrm>
          <a:prstGeom prst="rect">
            <a:avLst/>
          </a:prstGeom>
          <a:noFill/>
          <a:ln/>
        </p:spPr>
        <p:txBody>
          <a:bodyPr wrap="none" lIns="0" tIns="0" rIns="0" bIns="0" rtlCol="0" anchor="t">
            <a:spAutoFit/>
          </a:bodyPr>
          <a:lstStyle/>
          <a:p>
            <a:pPr marL="0" indent="0" algn="l">
              <a:lnSpc>
                <a:spcPts val="1400"/>
              </a:lnSpc>
              <a:buNone/>
            </a:pPr>
            <a:endParaRPr lang="en-US" sz="784" dirty="0"/>
          </a:p>
        </p:txBody>
      </p:sp>
      <p:sp>
        <p:nvSpPr>
          <p:cNvPr id="11" name="Text 8"/>
          <p:cNvSpPr/>
          <p:nvPr/>
        </p:nvSpPr>
        <p:spPr>
          <a:xfrm>
            <a:off x="761241" y="3474328"/>
            <a:ext cx="3177769" cy="332519"/>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37474F"/>
                </a:solidFill>
              </a:rPr>
              <a:t>Improve accessibility for individuals with paralysis or motor impairments</a:t>
            </a:r>
            <a:endParaRPr lang="en-US" sz="834" dirty="0"/>
          </a:p>
        </p:txBody>
      </p:sp>
      <p:sp>
        <p:nvSpPr>
          <p:cNvPr id="12" name="Text 9"/>
          <p:cNvSpPr/>
          <p:nvPr/>
        </p:nvSpPr>
        <p:spPr>
          <a:xfrm>
            <a:off x="571500" y="4158974"/>
            <a:ext cx="65" cy="161198"/>
          </a:xfrm>
          <a:prstGeom prst="rect">
            <a:avLst/>
          </a:prstGeom>
          <a:noFill/>
          <a:ln/>
        </p:spPr>
        <p:txBody>
          <a:bodyPr wrap="none" lIns="0" tIns="0" rIns="0" bIns="0" rtlCol="0" anchor="t">
            <a:spAutoFit/>
          </a:bodyPr>
          <a:lstStyle/>
          <a:p>
            <a:pPr marL="0" indent="0" algn="l">
              <a:lnSpc>
                <a:spcPts val="1400"/>
              </a:lnSpc>
              <a:buNone/>
            </a:pPr>
            <a:endParaRPr lang="en-US" sz="784" dirty="0"/>
          </a:p>
        </p:txBody>
      </p:sp>
      <p:sp>
        <p:nvSpPr>
          <p:cNvPr id="13" name="Text 10"/>
          <p:cNvSpPr/>
          <p:nvPr/>
        </p:nvSpPr>
        <p:spPr>
          <a:xfrm>
            <a:off x="742950" y="3873660"/>
            <a:ext cx="3085988" cy="332519"/>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37474F"/>
                </a:solidFill>
              </a:rPr>
              <a:t>Provide alternative communication channels for locked-in syndrome patients</a:t>
            </a:r>
            <a:endParaRPr lang="en-US" sz="834" dirty="0"/>
          </a:p>
        </p:txBody>
      </p:sp>
      <p:sp>
        <p:nvSpPr>
          <p:cNvPr id="14" name="Text 11"/>
          <p:cNvSpPr/>
          <p:nvPr/>
        </p:nvSpPr>
        <p:spPr>
          <a:xfrm>
            <a:off x="564187" y="4288996"/>
            <a:ext cx="3571875" cy="531428"/>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37474F"/>
                </a:solidFill>
              </a:rPr>
              <a:t>The challenge lies in accurately interpreting brain signals that represent imagined movements, transforming them into reliable control commands for external devices.</a:t>
            </a:r>
            <a:endParaRPr lang="en-US" sz="834" dirty="0"/>
          </a:p>
        </p:txBody>
      </p:sp>
      <p:pic>
        <p:nvPicPr>
          <p:cNvPr id="15" name="Image 1" descr="preencoded.png"/>
          <p:cNvPicPr>
            <a:picLocks noChangeAspect="1"/>
          </p:cNvPicPr>
          <p:nvPr/>
        </p:nvPicPr>
        <p:blipFill>
          <a:blip r:embed="rId4"/>
          <a:stretch>
            <a:fillRect/>
          </a:stretch>
        </p:blipFill>
        <p:spPr>
          <a:xfrm>
            <a:off x="5000625" y="785813"/>
            <a:ext cx="3571875" cy="35718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001000" cy="594327"/>
          </a:xfrm>
          <a:prstGeom prst="rect">
            <a:avLst/>
          </a:prstGeom>
          <a:noFill/>
          <a:ln/>
        </p:spPr>
        <p:txBody>
          <a:bodyPr wrap="square" lIns="0" tIns="0" rIns="0" bIns="0" rtlCol="0" anchor="t">
            <a:spAutoFit/>
          </a:bodyPr>
          <a:lstStyle/>
          <a:p>
            <a:pPr marL="0" indent="0" algn="l">
              <a:lnSpc>
                <a:spcPts val="2300"/>
              </a:lnSpc>
              <a:buNone/>
            </a:pPr>
            <a:r>
              <a:rPr lang="en-US" sz="1602" b="1" dirty="0">
                <a:solidFill>
                  <a:srgbClr val="1A237E"/>
                </a:solidFill>
              </a:rPr>
              <a:t>A Complete Deep Learning Pipeline from Raw EEG to Real-Time Predictions</a:t>
            </a:r>
            <a:endParaRPr lang="en-US" sz="1602" dirty="0"/>
          </a:p>
        </p:txBody>
      </p:sp>
      <p:sp>
        <p:nvSpPr>
          <p:cNvPr id="4" name="Text 1"/>
          <p:cNvSpPr/>
          <p:nvPr/>
        </p:nvSpPr>
        <p:spPr>
          <a:xfrm>
            <a:off x="571500" y="1237264"/>
            <a:ext cx="8001000"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System Components</a:t>
            </a:r>
            <a:endParaRPr lang="en-US" sz="987" dirty="0"/>
          </a:p>
        </p:txBody>
      </p:sp>
      <p:sp>
        <p:nvSpPr>
          <p:cNvPr id="5" name="Shape 2"/>
          <p:cNvSpPr/>
          <p:nvPr/>
        </p:nvSpPr>
        <p:spPr>
          <a:xfrm>
            <a:off x="571500" y="1565877"/>
            <a:ext cx="3929063" cy="714375"/>
          </a:xfrm>
          <a:prstGeom prst="rect">
            <a:avLst/>
          </a:prstGeom>
          <a:solidFill>
            <a:srgbClr val="00ACC1">
              <a:alpha val="5000"/>
            </a:srgbClr>
          </a:solidFill>
          <a:ln/>
        </p:spPr>
        <p:txBody>
          <a:bodyPr/>
          <a:lstStyle/>
          <a:p>
            <a:endParaRPr lang="en-US"/>
          </a:p>
        </p:txBody>
      </p:sp>
      <p:sp>
        <p:nvSpPr>
          <p:cNvPr id="6" name="Text 3"/>
          <p:cNvSpPr/>
          <p:nvPr/>
        </p:nvSpPr>
        <p:spPr>
          <a:xfrm>
            <a:off x="714375" y="1680177"/>
            <a:ext cx="3643313"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EEGNet Architecture</a:t>
            </a:r>
            <a:endParaRPr lang="en-US" sz="784" dirty="0"/>
          </a:p>
        </p:txBody>
      </p:sp>
      <p:sp>
        <p:nvSpPr>
          <p:cNvPr id="7" name="Text 4"/>
          <p:cNvSpPr/>
          <p:nvPr/>
        </p:nvSpPr>
        <p:spPr>
          <a:xfrm>
            <a:off x="714375" y="1894489"/>
            <a:ext cx="3643313"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Compact convolutional neural network optimized for EEG signal classification with only 1,186 parameters</a:t>
            </a:r>
            <a:endParaRPr lang="en-US" sz="727" dirty="0"/>
          </a:p>
        </p:txBody>
      </p:sp>
      <p:sp>
        <p:nvSpPr>
          <p:cNvPr id="8" name="Shape 5"/>
          <p:cNvSpPr/>
          <p:nvPr/>
        </p:nvSpPr>
        <p:spPr>
          <a:xfrm>
            <a:off x="4643438" y="1565877"/>
            <a:ext cx="3929063" cy="714375"/>
          </a:xfrm>
          <a:prstGeom prst="rect">
            <a:avLst/>
          </a:prstGeom>
          <a:solidFill>
            <a:srgbClr val="00ACC1">
              <a:alpha val="5000"/>
            </a:srgbClr>
          </a:solidFill>
          <a:ln/>
        </p:spPr>
        <p:txBody>
          <a:bodyPr/>
          <a:lstStyle/>
          <a:p>
            <a:endParaRPr lang="en-US"/>
          </a:p>
        </p:txBody>
      </p:sp>
      <p:sp>
        <p:nvSpPr>
          <p:cNvPr id="9" name="Text 6"/>
          <p:cNvSpPr/>
          <p:nvPr/>
        </p:nvSpPr>
        <p:spPr>
          <a:xfrm>
            <a:off x="4786313" y="1680177"/>
            <a:ext cx="3643313"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Training Strategy Comparison</a:t>
            </a:r>
            <a:endParaRPr lang="en-US" sz="784" dirty="0"/>
          </a:p>
        </p:txBody>
      </p:sp>
      <p:sp>
        <p:nvSpPr>
          <p:cNvPr id="10" name="Text 7"/>
          <p:cNvSpPr/>
          <p:nvPr/>
        </p:nvSpPr>
        <p:spPr>
          <a:xfrm>
            <a:off x="4786313" y="1894489"/>
            <a:ext cx="3643313"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Subject-Dependent versus Subject-Independent approaches to understand generalization capabilities</a:t>
            </a:r>
            <a:endParaRPr lang="en-US" sz="727" dirty="0"/>
          </a:p>
        </p:txBody>
      </p:sp>
      <p:sp>
        <p:nvSpPr>
          <p:cNvPr id="11" name="Shape 8"/>
          <p:cNvSpPr/>
          <p:nvPr/>
        </p:nvSpPr>
        <p:spPr>
          <a:xfrm>
            <a:off x="571500" y="2423127"/>
            <a:ext cx="3929063" cy="714375"/>
          </a:xfrm>
          <a:prstGeom prst="rect">
            <a:avLst/>
          </a:prstGeom>
          <a:solidFill>
            <a:srgbClr val="00ACC1">
              <a:alpha val="5000"/>
            </a:srgbClr>
          </a:solidFill>
          <a:ln/>
        </p:spPr>
        <p:txBody>
          <a:bodyPr/>
          <a:lstStyle/>
          <a:p>
            <a:endParaRPr lang="en-US"/>
          </a:p>
        </p:txBody>
      </p:sp>
      <p:sp>
        <p:nvSpPr>
          <p:cNvPr id="12" name="Text 9"/>
          <p:cNvSpPr/>
          <p:nvPr/>
        </p:nvSpPr>
        <p:spPr>
          <a:xfrm>
            <a:off x="714375" y="2537427"/>
            <a:ext cx="3643313"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Web Application</a:t>
            </a:r>
            <a:endParaRPr lang="en-US" sz="784" dirty="0"/>
          </a:p>
        </p:txBody>
      </p:sp>
      <p:sp>
        <p:nvSpPr>
          <p:cNvPr id="13" name="Text 10"/>
          <p:cNvSpPr/>
          <p:nvPr/>
        </p:nvSpPr>
        <p:spPr>
          <a:xfrm>
            <a:off x="714375" y="2751739"/>
            <a:ext cx="3643313"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Real-time prediction interface demonstrating practical deployment</a:t>
            </a:r>
            <a:endParaRPr lang="en-US" sz="727" dirty="0"/>
          </a:p>
        </p:txBody>
      </p:sp>
      <p:sp>
        <p:nvSpPr>
          <p:cNvPr id="14" name="Shape 11"/>
          <p:cNvSpPr/>
          <p:nvPr/>
        </p:nvSpPr>
        <p:spPr>
          <a:xfrm>
            <a:off x="4643438" y="2423127"/>
            <a:ext cx="3929063" cy="714375"/>
          </a:xfrm>
          <a:prstGeom prst="rect">
            <a:avLst/>
          </a:prstGeom>
          <a:solidFill>
            <a:srgbClr val="00ACC1">
              <a:alpha val="5000"/>
            </a:srgbClr>
          </a:solidFill>
          <a:ln/>
        </p:spPr>
        <p:txBody>
          <a:bodyPr/>
          <a:lstStyle/>
          <a:p>
            <a:endParaRPr lang="en-US"/>
          </a:p>
        </p:txBody>
      </p:sp>
      <p:sp>
        <p:nvSpPr>
          <p:cNvPr id="15" name="Text 12"/>
          <p:cNvSpPr/>
          <p:nvPr/>
        </p:nvSpPr>
        <p:spPr>
          <a:xfrm>
            <a:off x="4786313" y="2537427"/>
            <a:ext cx="3643313"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End-to-End Pipeline</a:t>
            </a:r>
            <a:endParaRPr lang="en-US" sz="784" dirty="0"/>
          </a:p>
        </p:txBody>
      </p:sp>
      <p:sp>
        <p:nvSpPr>
          <p:cNvPr id="16" name="Text 13"/>
          <p:cNvSpPr/>
          <p:nvPr/>
        </p:nvSpPr>
        <p:spPr>
          <a:xfrm>
            <a:off x="4786313" y="2751739"/>
            <a:ext cx="3643313"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Complete workflow from raw signal acquisition to user-facing predictions</a:t>
            </a:r>
            <a:endParaRPr lang="en-US" sz="727" dirty="0"/>
          </a:p>
        </p:txBody>
      </p:sp>
      <p:sp>
        <p:nvSpPr>
          <p:cNvPr id="17" name="Text 14"/>
          <p:cNvSpPr/>
          <p:nvPr/>
        </p:nvSpPr>
        <p:spPr>
          <a:xfrm>
            <a:off x="571500" y="3308952"/>
            <a:ext cx="8001000"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Project Objectives</a:t>
            </a:r>
            <a:endParaRPr lang="en-US" sz="987" dirty="0"/>
          </a:p>
        </p:txBody>
      </p:sp>
      <p:sp>
        <p:nvSpPr>
          <p:cNvPr id="19" name="Text 16"/>
          <p:cNvSpPr/>
          <p:nvPr/>
        </p:nvSpPr>
        <p:spPr>
          <a:xfrm>
            <a:off x="571500" y="3637564"/>
            <a:ext cx="44884" cy="148182"/>
          </a:xfrm>
          <a:prstGeom prst="rect">
            <a:avLst/>
          </a:prstGeom>
          <a:noFill/>
          <a:ln/>
        </p:spPr>
        <p:txBody>
          <a:bodyPr wrap="none" lIns="0" tIns="0" rIns="0" bIns="0" rtlCol="0" anchor="t">
            <a:spAutoFit/>
          </a:bodyPr>
          <a:lstStyle/>
          <a:p>
            <a:pPr marL="0" indent="0" algn="l">
              <a:lnSpc>
                <a:spcPts val="1300"/>
              </a:lnSpc>
              <a:buNone/>
            </a:pPr>
            <a:r>
              <a:rPr lang="en-US" sz="683" b="1" dirty="0">
                <a:solidFill>
                  <a:srgbClr val="FFFFFF"/>
                </a:solidFill>
              </a:rPr>
              <a:t>1</a:t>
            </a:r>
            <a:endParaRPr lang="en-US" sz="683" dirty="0"/>
          </a:p>
        </p:txBody>
      </p:sp>
      <p:sp>
        <p:nvSpPr>
          <p:cNvPr id="20" name="Text 17"/>
          <p:cNvSpPr/>
          <p:nvPr/>
        </p:nvSpPr>
        <p:spPr>
          <a:xfrm>
            <a:off x="857250" y="3650066"/>
            <a:ext cx="4375519" cy="155377"/>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Classify left versus right hand motor imagery from EEG signals with high accuracy</a:t>
            </a:r>
            <a:endParaRPr lang="en-US" sz="834" dirty="0"/>
          </a:p>
        </p:txBody>
      </p:sp>
      <p:sp>
        <p:nvSpPr>
          <p:cNvPr id="23" name="Text 20"/>
          <p:cNvSpPr/>
          <p:nvPr/>
        </p:nvSpPr>
        <p:spPr>
          <a:xfrm>
            <a:off x="857250" y="3918654"/>
            <a:ext cx="4734185" cy="155377"/>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Compare training strategies to identify optimal approaches for practical BCI applications</a:t>
            </a:r>
            <a:endParaRPr lang="en-US" sz="834" dirty="0"/>
          </a:p>
        </p:txBody>
      </p:sp>
      <p:sp>
        <p:nvSpPr>
          <p:cNvPr id="26" name="Text 23"/>
          <p:cNvSpPr/>
          <p:nvPr/>
        </p:nvSpPr>
        <p:spPr>
          <a:xfrm>
            <a:off x="857250" y="4187242"/>
            <a:ext cx="4617848" cy="155377"/>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Demonstrate real-world applicability through an interactive web-based demonstration</a:t>
            </a:r>
            <a:endParaRPr lang="en-US" sz="83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4243388" cy="864031"/>
          </a:xfrm>
          <a:prstGeom prst="rect">
            <a:avLst/>
          </a:prstGeom>
          <a:noFill/>
          <a:ln/>
        </p:spPr>
        <p:txBody>
          <a:bodyPr wrap="square" lIns="0" tIns="0" rIns="0" bIns="0" rtlCol="0" anchor="t">
            <a:spAutoFit/>
          </a:bodyPr>
          <a:lstStyle/>
          <a:p>
            <a:pPr marL="0" indent="0" algn="l">
              <a:lnSpc>
                <a:spcPts val="2300"/>
              </a:lnSpc>
              <a:buNone/>
            </a:pPr>
            <a:r>
              <a:rPr lang="en-US" sz="1602" b="1" dirty="0">
                <a:solidFill>
                  <a:srgbClr val="1A237E"/>
                </a:solidFill>
              </a:rPr>
              <a:t>Motor Imagery Creates Detectable Neural Patterns Without Physical Movement</a:t>
            </a:r>
            <a:endParaRPr lang="en-US" sz="1602" dirty="0"/>
          </a:p>
        </p:txBody>
      </p:sp>
      <p:sp>
        <p:nvSpPr>
          <p:cNvPr id="4" name="Text 1"/>
          <p:cNvSpPr/>
          <p:nvPr/>
        </p:nvSpPr>
        <p:spPr>
          <a:xfrm>
            <a:off x="571500" y="1449818"/>
            <a:ext cx="4243388"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What is BCI?</a:t>
            </a:r>
            <a:endParaRPr lang="en-US" sz="987" dirty="0"/>
          </a:p>
        </p:txBody>
      </p:sp>
      <p:sp>
        <p:nvSpPr>
          <p:cNvPr id="5" name="Text 2"/>
          <p:cNvSpPr/>
          <p:nvPr/>
        </p:nvSpPr>
        <p:spPr>
          <a:xfrm>
            <a:off x="571500" y="1706993"/>
            <a:ext cx="53746" cy="211438"/>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00ACC1"/>
                </a:solidFill>
              </a:rPr>
              <a:t>•</a:t>
            </a:r>
            <a:endParaRPr lang="en-US" sz="987" dirty="0"/>
          </a:p>
        </p:txBody>
      </p:sp>
      <p:sp>
        <p:nvSpPr>
          <p:cNvPr id="6" name="Text 3"/>
          <p:cNvSpPr/>
          <p:nvPr/>
        </p:nvSpPr>
        <p:spPr>
          <a:xfrm>
            <a:off x="742950" y="1712351"/>
            <a:ext cx="3606980" cy="155377"/>
          </a:xfrm>
          <a:prstGeom prst="rect">
            <a:avLst/>
          </a:prstGeom>
          <a:noFill/>
          <a:ln/>
        </p:spPr>
        <p:txBody>
          <a:bodyPr wrap="none" lIns="0" tIns="0" rIns="0" bIns="0" rtlCol="0" anchor="t">
            <a:spAutoFit/>
          </a:bodyPr>
          <a:lstStyle/>
          <a:p>
            <a:pPr marL="0" indent="0" algn="l">
              <a:lnSpc>
                <a:spcPts val="1300"/>
              </a:lnSpc>
              <a:buNone/>
            </a:pPr>
            <a:r>
              <a:rPr lang="en-US" sz="834" dirty="0">
                <a:solidFill>
                  <a:srgbClr val="37474F"/>
                </a:solidFill>
              </a:rPr>
              <a:t>Direct communication pathway between brain and external devices</a:t>
            </a:r>
            <a:endParaRPr lang="en-US" sz="834" dirty="0"/>
          </a:p>
        </p:txBody>
      </p:sp>
      <p:sp>
        <p:nvSpPr>
          <p:cNvPr id="7" name="Text 4"/>
          <p:cNvSpPr/>
          <p:nvPr/>
        </p:nvSpPr>
        <p:spPr>
          <a:xfrm>
            <a:off x="571500" y="1904730"/>
            <a:ext cx="53746" cy="211438"/>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00ACC1"/>
                </a:solidFill>
              </a:rPr>
              <a:t>•</a:t>
            </a:r>
            <a:endParaRPr lang="en-US" sz="987" dirty="0"/>
          </a:p>
        </p:txBody>
      </p:sp>
      <p:sp>
        <p:nvSpPr>
          <p:cNvPr id="8" name="Text 5"/>
          <p:cNvSpPr/>
          <p:nvPr/>
        </p:nvSpPr>
        <p:spPr>
          <a:xfrm>
            <a:off x="742950" y="1910088"/>
            <a:ext cx="1916255" cy="155377"/>
          </a:xfrm>
          <a:prstGeom prst="rect">
            <a:avLst/>
          </a:prstGeom>
          <a:noFill/>
          <a:ln/>
        </p:spPr>
        <p:txBody>
          <a:bodyPr wrap="none" lIns="0" tIns="0" rIns="0" bIns="0" rtlCol="0" anchor="t">
            <a:spAutoFit/>
          </a:bodyPr>
          <a:lstStyle/>
          <a:p>
            <a:pPr marL="0" indent="0" algn="l">
              <a:lnSpc>
                <a:spcPts val="1300"/>
              </a:lnSpc>
              <a:buNone/>
            </a:pPr>
            <a:r>
              <a:rPr lang="en-US" sz="834" dirty="0">
                <a:solidFill>
                  <a:srgbClr val="37474F"/>
                </a:solidFill>
              </a:rPr>
              <a:t>Records brain activity using sensors</a:t>
            </a:r>
            <a:endParaRPr lang="en-US" sz="834" dirty="0"/>
          </a:p>
        </p:txBody>
      </p:sp>
      <p:sp>
        <p:nvSpPr>
          <p:cNvPr id="9" name="Text 6"/>
          <p:cNvSpPr/>
          <p:nvPr/>
        </p:nvSpPr>
        <p:spPr>
          <a:xfrm>
            <a:off x="571500" y="2102467"/>
            <a:ext cx="53746" cy="211438"/>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00ACC1"/>
                </a:solidFill>
              </a:rPr>
              <a:t>•</a:t>
            </a:r>
            <a:endParaRPr lang="en-US" sz="987" dirty="0"/>
          </a:p>
        </p:txBody>
      </p:sp>
      <p:sp>
        <p:nvSpPr>
          <p:cNvPr id="10" name="Text 7"/>
          <p:cNvSpPr/>
          <p:nvPr/>
        </p:nvSpPr>
        <p:spPr>
          <a:xfrm>
            <a:off x="742950" y="2107825"/>
            <a:ext cx="2191150" cy="155377"/>
          </a:xfrm>
          <a:prstGeom prst="rect">
            <a:avLst/>
          </a:prstGeom>
          <a:noFill/>
          <a:ln/>
        </p:spPr>
        <p:txBody>
          <a:bodyPr wrap="none" lIns="0" tIns="0" rIns="0" bIns="0" rtlCol="0" anchor="t">
            <a:spAutoFit/>
          </a:bodyPr>
          <a:lstStyle/>
          <a:p>
            <a:pPr marL="0" indent="0" algn="l">
              <a:lnSpc>
                <a:spcPts val="1300"/>
              </a:lnSpc>
              <a:buNone/>
            </a:pPr>
            <a:r>
              <a:rPr lang="en-US" sz="834" dirty="0">
                <a:solidFill>
                  <a:srgbClr val="37474F"/>
                </a:solidFill>
              </a:rPr>
              <a:t>Translates neural signals into commands</a:t>
            </a:r>
            <a:endParaRPr lang="en-US" sz="834" dirty="0"/>
          </a:p>
        </p:txBody>
      </p:sp>
      <p:sp>
        <p:nvSpPr>
          <p:cNvPr id="11" name="Text 8"/>
          <p:cNvSpPr/>
          <p:nvPr/>
        </p:nvSpPr>
        <p:spPr>
          <a:xfrm>
            <a:off x="571500" y="2414504"/>
            <a:ext cx="4243388"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Motor Imagery (MI)</a:t>
            </a:r>
            <a:endParaRPr lang="en-US" sz="987" dirty="0"/>
          </a:p>
        </p:txBody>
      </p:sp>
      <p:sp>
        <p:nvSpPr>
          <p:cNvPr id="12" name="Text 9"/>
          <p:cNvSpPr/>
          <p:nvPr/>
        </p:nvSpPr>
        <p:spPr>
          <a:xfrm>
            <a:off x="571500" y="2671679"/>
            <a:ext cx="4243388" cy="676647"/>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37474F"/>
                </a:solidFill>
              </a:rPr>
              <a:t>Mental simulation of movement without physical execution. When a person imagines moving their left hand, specific regions of the motor cortex activate in patterns similar to actual movement, but without sending signals to muscles.</a:t>
            </a:r>
            <a:endParaRPr lang="en-US" sz="834" dirty="0"/>
          </a:p>
        </p:txBody>
      </p:sp>
      <p:sp>
        <p:nvSpPr>
          <p:cNvPr id="13" name="Text 10"/>
          <p:cNvSpPr/>
          <p:nvPr/>
        </p:nvSpPr>
        <p:spPr>
          <a:xfrm>
            <a:off x="571500" y="3405476"/>
            <a:ext cx="4243388" cy="304279"/>
          </a:xfrm>
          <a:prstGeom prst="rect">
            <a:avLst/>
          </a:prstGeom>
          <a:noFill/>
          <a:ln/>
        </p:spPr>
        <p:txBody>
          <a:bodyPr wrap="square" lIns="136017" tIns="0" rIns="0" bIns="0" rtlCol="0" anchor="t">
            <a:spAutoFit/>
          </a:bodyPr>
          <a:lstStyle/>
          <a:p>
            <a:pPr marL="0" indent="0" algn="l">
              <a:lnSpc>
                <a:spcPts val="1200"/>
              </a:lnSpc>
              <a:buNone/>
            </a:pPr>
            <a:r>
              <a:rPr lang="en-US" sz="734" b="1" dirty="0">
                <a:solidFill>
                  <a:srgbClr val="5E35B1"/>
                </a:solidFill>
              </a:rPr>
              <a:t>Left Hand MI:</a:t>
            </a:r>
            <a:r>
              <a:rPr lang="en-US" sz="780" dirty="0">
                <a:solidFill>
                  <a:srgbClr val="37474F"/>
                </a:solidFill>
              </a:rPr>
              <a:t> Imagining clenching or moving the left hand activates the right motor cortex</a:t>
            </a:r>
            <a:endParaRPr lang="en-US" sz="734" dirty="0"/>
          </a:p>
        </p:txBody>
      </p:sp>
      <p:sp>
        <p:nvSpPr>
          <p:cNvPr id="14" name="Text 11"/>
          <p:cNvSpPr/>
          <p:nvPr/>
        </p:nvSpPr>
        <p:spPr>
          <a:xfrm>
            <a:off x="571500" y="3738330"/>
            <a:ext cx="4243388" cy="304279"/>
          </a:xfrm>
          <a:prstGeom prst="rect">
            <a:avLst/>
          </a:prstGeom>
          <a:noFill/>
          <a:ln/>
        </p:spPr>
        <p:txBody>
          <a:bodyPr wrap="square" lIns="136017" tIns="0" rIns="0" bIns="0" rtlCol="0" anchor="t">
            <a:spAutoFit/>
          </a:bodyPr>
          <a:lstStyle/>
          <a:p>
            <a:pPr marL="0" indent="0" algn="l">
              <a:lnSpc>
                <a:spcPts val="1200"/>
              </a:lnSpc>
              <a:buNone/>
            </a:pPr>
            <a:r>
              <a:rPr lang="en-US" sz="734" b="1" dirty="0">
                <a:solidFill>
                  <a:srgbClr val="5E35B1"/>
                </a:solidFill>
              </a:rPr>
              <a:t>Right Hand MI:</a:t>
            </a:r>
            <a:r>
              <a:rPr lang="en-US" sz="780" dirty="0">
                <a:solidFill>
                  <a:srgbClr val="37474F"/>
                </a:solidFill>
              </a:rPr>
              <a:t> Imagining clenching or moving the right hand activates the left motor cortex</a:t>
            </a:r>
            <a:endParaRPr lang="en-US" sz="734" dirty="0"/>
          </a:p>
        </p:txBody>
      </p:sp>
      <p:sp>
        <p:nvSpPr>
          <p:cNvPr id="15" name="Text 12"/>
          <p:cNvSpPr/>
          <p:nvPr/>
        </p:nvSpPr>
        <p:spPr>
          <a:xfrm>
            <a:off x="571500" y="4114047"/>
            <a:ext cx="4243388" cy="331459"/>
          </a:xfrm>
          <a:prstGeom prst="rect">
            <a:avLst/>
          </a:prstGeom>
          <a:noFill/>
          <a:ln/>
        </p:spPr>
        <p:txBody>
          <a:bodyPr wrap="square" lIns="0" tIns="0" rIns="0" bIns="0" rtlCol="0" anchor="t">
            <a:spAutoFit/>
          </a:bodyPr>
          <a:lstStyle/>
          <a:p>
            <a:pPr marL="0" indent="0" algn="l">
              <a:lnSpc>
                <a:spcPts val="1300"/>
              </a:lnSpc>
              <a:buNone/>
            </a:pPr>
            <a:r>
              <a:rPr lang="en-US" sz="784" b="1" dirty="0">
                <a:solidFill>
                  <a:srgbClr val="1A237E"/>
                </a:solidFill>
              </a:rPr>
              <a:t>Goal: Distinguish which hand movement is being imagined based solely on brain signal patterns</a:t>
            </a:r>
            <a:endParaRPr lang="en-US" sz="784" dirty="0"/>
          </a:p>
        </p:txBody>
      </p:sp>
      <p:sp>
        <p:nvSpPr>
          <p:cNvPr id="16" name="Text 13"/>
          <p:cNvSpPr/>
          <p:nvPr/>
        </p:nvSpPr>
        <p:spPr>
          <a:xfrm>
            <a:off x="571500" y="4502655"/>
            <a:ext cx="4243388" cy="507485"/>
          </a:xfrm>
          <a:prstGeom prst="rect">
            <a:avLst/>
          </a:prstGeom>
          <a:noFill/>
          <a:ln/>
        </p:spPr>
        <p:txBody>
          <a:bodyPr wrap="square" lIns="0" tIns="0" rIns="0" bIns="0" rtlCol="0" anchor="t">
            <a:spAutoFit/>
          </a:bodyPr>
          <a:lstStyle/>
          <a:p>
            <a:pPr marL="0" indent="0" algn="l">
              <a:lnSpc>
                <a:spcPts val="1300"/>
              </a:lnSpc>
              <a:buNone/>
            </a:pPr>
            <a:r>
              <a:rPr lang="en-US" sz="834" dirty="0">
                <a:solidFill>
                  <a:srgbClr val="37474F"/>
                </a:solidFill>
              </a:rPr>
              <a:t>This phenomenon, known as Event-Related Desynchronization, creates measurable differences in EEG signals that machine learning models can learn to classify.</a:t>
            </a:r>
            <a:endParaRPr lang="en-US" sz="834" dirty="0"/>
          </a:p>
        </p:txBody>
      </p:sp>
      <p:pic>
        <p:nvPicPr>
          <p:cNvPr id="17" name="Image 1" descr="preencoded.png"/>
          <p:cNvPicPr>
            <a:picLocks noChangeAspect="1"/>
          </p:cNvPicPr>
          <p:nvPr/>
        </p:nvPicPr>
        <p:blipFill>
          <a:blip r:embed="rId4"/>
          <a:stretch>
            <a:fillRect/>
          </a:stretch>
        </p:blipFill>
        <p:spPr>
          <a:xfrm>
            <a:off x="5243513" y="607219"/>
            <a:ext cx="3328988" cy="39290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357188"/>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Strategic Electrode Placement Captures Motor Cortex Activity</a:t>
            </a:r>
            <a:endParaRPr lang="en-US" sz="1602" dirty="0"/>
          </a:p>
        </p:txBody>
      </p:sp>
      <p:pic>
        <p:nvPicPr>
          <p:cNvPr id="4" name="Image 1" descr="preencoded.png"/>
          <p:cNvPicPr>
            <a:picLocks noChangeAspect="1"/>
          </p:cNvPicPr>
          <p:nvPr/>
        </p:nvPicPr>
        <p:blipFill>
          <a:blip r:embed="rId4"/>
          <a:stretch>
            <a:fillRect/>
          </a:stretch>
        </p:blipFill>
        <p:spPr>
          <a:xfrm>
            <a:off x="571500" y="868663"/>
            <a:ext cx="3439716" cy="3214688"/>
          </a:xfrm>
          <a:prstGeom prst="rect">
            <a:avLst/>
          </a:prstGeom>
        </p:spPr>
      </p:pic>
      <p:sp>
        <p:nvSpPr>
          <p:cNvPr id="5" name="Text 1"/>
          <p:cNvSpPr/>
          <p:nvPr/>
        </p:nvSpPr>
        <p:spPr>
          <a:xfrm>
            <a:off x="4368403" y="868663"/>
            <a:ext cx="4204097"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Critical Electrode Positions</a:t>
            </a:r>
            <a:endParaRPr lang="en-US" sz="885" dirty="0"/>
          </a:p>
        </p:txBody>
      </p:sp>
      <p:sp>
        <p:nvSpPr>
          <p:cNvPr id="6" name="Text 2"/>
          <p:cNvSpPr/>
          <p:nvPr/>
        </p:nvSpPr>
        <p:spPr>
          <a:xfrm>
            <a:off x="4368403" y="1118695"/>
            <a:ext cx="48332" cy="205718"/>
          </a:xfrm>
          <a:prstGeom prst="rect">
            <a:avLst/>
          </a:prstGeom>
          <a:noFill/>
          <a:ln/>
        </p:spPr>
        <p:txBody>
          <a:bodyPr wrap="none" lIns="0" tIns="0" rIns="0" bIns="0" rtlCol="0" anchor="t">
            <a:spAutoFit/>
          </a:bodyPr>
          <a:lstStyle/>
          <a:p>
            <a:pPr marL="0" indent="0" algn="l">
              <a:lnSpc>
                <a:spcPts val="1600"/>
              </a:lnSpc>
              <a:buNone/>
            </a:pPr>
            <a:r>
              <a:rPr lang="en-US" sz="885" b="1" dirty="0">
                <a:solidFill>
                  <a:srgbClr val="00ACC1"/>
                </a:solidFill>
              </a:rPr>
              <a:t>•</a:t>
            </a:r>
            <a:endParaRPr lang="en-US" sz="885" dirty="0"/>
          </a:p>
        </p:txBody>
      </p:sp>
      <p:sp>
        <p:nvSpPr>
          <p:cNvPr id="7" name="Text 3"/>
          <p:cNvSpPr/>
          <p:nvPr/>
        </p:nvSpPr>
        <p:spPr>
          <a:xfrm>
            <a:off x="4511278" y="1131196"/>
            <a:ext cx="160093" cy="146447"/>
          </a:xfrm>
          <a:prstGeom prst="rect">
            <a:avLst/>
          </a:prstGeom>
          <a:noFill/>
          <a:ln/>
        </p:spPr>
        <p:txBody>
          <a:bodyPr wrap="none" lIns="0" tIns="0" rIns="0" bIns="0" rtlCol="0" anchor="t">
            <a:spAutoFit/>
          </a:bodyPr>
          <a:lstStyle/>
          <a:p>
            <a:pPr marL="0" indent="0" algn="l">
              <a:lnSpc>
                <a:spcPts val="1400"/>
              </a:lnSpc>
              <a:buNone/>
            </a:pPr>
            <a:r>
              <a:rPr lang="en-US" sz="734" b="1" dirty="0">
                <a:solidFill>
                  <a:srgbClr val="37474F"/>
                </a:solidFill>
              </a:rPr>
              <a:t>C3:</a:t>
            </a:r>
            <a:endParaRPr lang="en-US" sz="734" dirty="0"/>
          </a:p>
        </p:txBody>
      </p:sp>
      <p:sp>
        <p:nvSpPr>
          <p:cNvPr id="8" name="Text 4"/>
          <p:cNvSpPr/>
          <p:nvPr/>
        </p:nvSpPr>
        <p:spPr>
          <a:xfrm>
            <a:off x="4657976" y="1131196"/>
            <a:ext cx="3914524" cy="317897"/>
          </a:xfrm>
          <a:prstGeom prst="rect">
            <a:avLst/>
          </a:prstGeom>
          <a:noFill/>
          <a:ln/>
        </p:spPr>
        <p:txBody>
          <a:bodyPr wrap="square" lIns="0" tIns="0" rIns="0" bIns="0" rtlCol="0" anchor="t">
            <a:spAutoFit/>
          </a:bodyPr>
          <a:lstStyle/>
          <a:p>
            <a:pPr marL="0" indent="0" algn="l">
              <a:lnSpc>
                <a:spcPts val="1400"/>
              </a:lnSpc>
              <a:buNone/>
            </a:pPr>
            <a:r>
              <a:rPr lang="en-US" sz="780" dirty="0">
                <a:solidFill>
                  <a:srgbClr val="37474F"/>
                </a:solidFill>
              </a:rPr>
              <a:t>Positioned over the left motor cortex, primarily captures right-hand motor imagery</a:t>
            </a:r>
            <a:endParaRPr lang="en-US" sz="780" dirty="0"/>
          </a:p>
        </p:txBody>
      </p:sp>
      <p:sp>
        <p:nvSpPr>
          <p:cNvPr id="9" name="Text 5"/>
          <p:cNvSpPr/>
          <p:nvPr/>
        </p:nvSpPr>
        <p:spPr>
          <a:xfrm>
            <a:off x="4368403" y="1504457"/>
            <a:ext cx="48332" cy="205718"/>
          </a:xfrm>
          <a:prstGeom prst="rect">
            <a:avLst/>
          </a:prstGeom>
          <a:noFill/>
          <a:ln/>
        </p:spPr>
        <p:txBody>
          <a:bodyPr wrap="none" lIns="0" tIns="0" rIns="0" bIns="0" rtlCol="0" anchor="t">
            <a:spAutoFit/>
          </a:bodyPr>
          <a:lstStyle/>
          <a:p>
            <a:pPr marL="0" indent="0" algn="l">
              <a:lnSpc>
                <a:spcPts val="1600"/>
              </a:lnSpc>
              <a:buNone/>
            </a:pPr>
            <a:r>
              <a:rPr lang="en-US" sz="885" b="1" dirty="0">
                <a:solidFill>
                  <a:srgbClr val="00ACC1"/>
                </a:solidFill>
              </a:rPr>
              <a:t>•</a:t>
            </a:r>
            <a:endParaRPr lang="en-US" sz="885" dirty="0"/>
          </a:p>
        </p:txBody>
      </p:sp>
      <p:sp>
        <p:nvSpPr>
          <p:cNvPr id="10" name="Text 6"/>
          <p:cNvSpPr/>
          <p:nvPr/>
        </p:nvSpPr>
        <p:spPr>
          <a:xfrm>
            <a:off x="4511278" y="1516959"/>
            <a:ext cx="151107" cy="146447"/>
          </a:xfrm>
          <a:prstGeom prst="rect">
            <a:avLst/>
          </a:prstGeom>
          <a:noFill/>
          <a:ln/>
        </p:spPr>
        <p:txBody>
          <a:bodyPr wrap="none" lIns="0" tIns="0" rIns="0" bIns="0" rtlCol="0" anchor="t">
            <a:spAutoFit/>
          </a:bodyPr>
          <a:lstStyle/>
          <a:p>
            <a:pPr marL="0" indent="0" algn="l">
              <a:lnSpc>
                <a:spcPts val="1400"/>
              </a:lnSpc>
              <a:buNone/>
            </a:pPr>
            <a:r>
              <a:rPr lang="en-US" sz="734" b="1" dirty="0">
                <a:solidFill>
                  <a:srgbClr val="37474F"/>
                </a:solidFill>
              </a:rPr>
              <a:t>Cz:</a:t>
            </a:r>
            <a:endParaRPr lang="en-US" sz="734" dirty="0"/>
          </a:p>
        </p:txBody>
      </p:sp>
      <p:sp>
        <p:nvSpPr>
          <p:cNvPr id="11" name="Text 7"/>
          <p:cNvSpPr/>
          <p:nvPr/>
        </p:nvSpPr>
        <p:spPr>
          <a:xfrm>
            <a:off x="4662385" y="1516959"/>
            <a:ext cx="3685645" cy="146447"/>
          </a:xfrm>
          <a:prstGeom prst="rect">
            <a:avLst/>
          </a:prstGeom>
          <a:noFill/>
          <a:ln/>
        </p:spPr>
        <p:txBody>
          <a:bodyPr wrap="none" lIns="0" tIns="0" rIns="0" bIns="0" rtlCol="0" anchor="t">
            <a:spAutoFit/>
          </a:bodyPr>
          <a:lstStyle/>
          <a:p>
            <a:pPr marL="0" indent="0" algn="l">
              <a:lnSpc>
                <a:spcPts val="1400"/>
              </a:lnSpc>
              <a:buNone/>
            </a:pPr>
            <a:r>
              <a:rPr lang="en-US" sz="780" dirty="0">
                <a:solidFill>
                  <a:srgbClr val="37474F"/>
                </a:solidFill>
              </a:rPr>
              <a:t>Positioned over the central motor cortex, captures general motor activity</a:t>
            </a:r>
            <a:endParaRPr lang="en-US" sz="780" dirty="0"/>
          </a:p>
        </p:txBody>
      </p:sp>
      <p:sp>
        <p:nvSpPr>
          <p:cNvPr id="12" name="Text 8"/>
          <p:cNvSpPr/>
          <p:nvPr/>
        </p:nvSpPr>
        <p:spPr>
          <a:xfrm>
            <a:off x="4368403" y="1718770"/>
            <a:ext cx="48332" cy="205718"/>
          </a:xfrm>
          <a:prstGeom prst="rect">
            <a:avLst/>
          </a:prstGeom>
          <a:noFill/>
          <a:ln/>
        </p:spPr>
        <p:txBody>
          <a:bodyPr wrap="none" lIns="0" tIns="0" rIns="0" bIns="0" rtlCol="0" anchor="t">
            <a:spAutoFit/>
          </a:bodyPr>
          <a:lstStyle/>
          <a:p>
            <a:pPr marL="0" indent="0" algn="l">
              <a:lnSpc>
                <a:spcPts val="1600"/>
              </a:lnSpc>
              <a:buNone/>
            </a:pPr>
            <a:r>
              <a:rPr lang="en-US" sz="885" b="1" dirty="0">
                <a:solidFill>
                  <a:srgbClr val="00ACC1"/>
                </a:solidFill>
              </a:rPr>
              <a:t>•</a:t>
            </a:r>
            <a:endParaRPr lang="en-US" sz="885" dirty="0"/>
          </a:p>
        </p:txBody>
      </p:sp>
      <p:sp>
        <p:nvSpPr>
          <p:cNvPr id="13" name="Text 9"/>
          <p:cNvSpPr/>
          <p:nvPr/>
        </p:nvSpPr>
        <p:spPr>
          <a:xfrm>
            <a:off x="4511278" y="1731271"/>
            <a:ext cx="160093" cy="146447"/>
          </a:xfrm>
          <a:prstGeom prst="rect">
            <a:avLst/>
          </a:prstGeom>
          <a:noFill/>
          <a:ln/>
        </p:spPr>
        <p:txBody>
          <a:bodyPr wrap="none" lIns="0" tIns="0" rIns="0" bIns="0" rtlCol="0" anchor="t">
            <a:spAutoFit/>
          </a:bodyPr>
          <a:lstStyle/>
          <a:p>
            <a:pPr marL="0" indent="0" algn="l">
              <a:lnSpc>
                <a:spcPts val="1400"/>
              </a:lnSpc>
              <a:buNone/>
            </a:pPr>
            <a:r>
              <a:rPr lang="en-US" sz="734" b="1" dirty="0">
                <a:solidFill>
                  <a:srgbClr val="37474F"/>
                </a:solidFill>
              </a:rPr>
              <a:t>C4:</a:t>
            </a:r>
            <a:endParaRPr lang="en-US" sz="734" dirty="0"/>
          </a:p>
        </p:txBody>
      </p:sp>
      <p:sp>
        <p:nvSpPr>
          <p:cNvPr id="14" name="Text 10"/>
          <p:cNvSpPr/>
          <p:nvPr/>
        </p:nvSpPr>
        <p:spPr>
          <a:xfrm>
            <a:off x="4671371" y="1723402"/>
            <a:ext cx="3914524" cy="317897"/>
          </a:xfrm>
          <a:prstGeom prst="rect">
            <a:avLst/>
          </a:prstGeom>
          <a:noFill/>
          <a:ln/>
        </p:spPr>
        <p:txBody>
          <a:bodyPr wrap="square" lIns="0" tIns="0" rIns="0" bIns="0" rtlCol="0" anchor="t">
            <a:spAutoFit/>
          </a:bodyPr>
          <a:lstStyle/>
          <a:p>
            <a:pPr marL="0" indent="0" algn="l">
              <a:lnSpc>
                <a:spcPts val="1400"/>
              </a:lnSpc>
              <a:buNone/>
            </a:pPr>
            <a:r>
              <a:rPr lang="en-US" sz="780" dirty="0">
                <a:solidFill>
                  <a:srgbClr val="37474F"/>
                </a:solidFill>
              </a:rPr>
              <a:t>Positioned over the right motor cortex, primarily captures left-hand motor imagery</a:t>
            </a:r>
            <a:endParaRPr lang="en-US" sz="780" dirty="0"/>
          </a:p>
        </p:txBody>
      </p:sp>
      <p:sp>
        <p:nvSpPr>
          <p:cNvPr id="15" name="Text 11"/>
          <p:cNvSpPr/>
          <p:nvPr/>
        </p:nvSpPr>
        <p:spPr>
          <a:xfrm>
            <a:off x="4368403" y="2204545"/>
            <a:ext cx="4204097"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Signal Specifications</a:t>
            </a:r>
            <a:endParaRPr lang="en-US" sz="885" dirty="0"/>
          </a:p>
        </p:txBody>
      </p:sp>
      <p:sp>
        <p:nvSpPr>
          <p:cNvPr id="16" name="Text 12"/>
          <p:cNvSpPr/>
          <p:nvPr/>
        </p:nvSpPr>
        <p:spPr>
          <a:xfrm>
            <a:off x="4368403" y="2454576"/>
            <a:ext cx="48332" cy="205718"/>
          </a:xfrm>
          <a:prstGeom prst="rect">
            <a:avLst/>
          </a:prstGeom>
          <a:noFill/>
          <a:ln/>
        </p:spPr>
        <p:txBody>
          <a:bodyPr wrap="none" lIns="0" tIns="0" rIns="0" bIns="0" rtlCol="0" anchor="t">
            <a:spAutoFit/>
          </a:bodyPr>
          <a:lstStyle/>
          <a:p>
            <a:pPr marL="0" indent="0" algn="l">
              <a:lnSpc>
                <a:spcPts val="1600"/>
              </a:lnSpc>
              <a:buNone/>
            </a:pPr>
            <a:r>
              <a:rPr lang="en-US" sz="885" b="1" dirty="0">
                <a:solidFill>
                  <a:srgbClr val="00ACC1"/>
                </a:solidFill>
              </a:rPr>
              <a:t>•</a:t>
            </a:r>
            <a:endParaRPr lang="en-US" sz="885" dirty="0"/>
          </a:p>
        </p:txBody>
      </p:sp>
      <p:sp>
        <p:nvSpPr>
          <p:cNvPr id="17" name="Text 13"/>
          <p:cNvSpPr/>
          <p:nvPr/>
        </p:nvSpPr>
        <p:spPr>
          <a:xfrm>
            <a:off x="4511278" y="2467077"/>
            <a:ext cx="804118" cy="146447"/>
          </a:xfrm>
          <a:prstGeom prst="rect">
            <a:avLst/>
          </a:prstGeom>
          <a:noFill/>
          <a:ln/>
        </p:spPr>
        <p:txBody>
          <a:bodyPr wrap="none" lIns="0" tIns="0" rIns="0" bIns="0" rtlCol="0" anchor="t">
            <a:spAutoFit/>
          </a:bodyPr>
          <a:lstStyle/>
          <a:p>
            <a:pPr marL="0" indent="0" algn="l">
              <a:lnSpc>
                <a:spcPts val="1400"/>
              </a:lnSpc>
              <a:buNone/>
            </a:pPr>
            <a:r>
              <a:rPr lang="en-US" sz="734" b="1" dirty="0">
                <a:solidFill>
                  <a:srgbClr val="37474F"/>
                </a:solidFill>
              </a:rPr>
              <a:t>Sampling Rate:</a:t>
            </a:r>
            <a:endParaRPr lang="en-US" sz="734" dirty="0"/>
          </a:p>
        </p:txBody>
      </p:sp>
      <p:sp>
        <p:nvSpPr>
          <p:cNvPr id="18" name="Text 14"/>
          <p:cNvSpPr/>
          <p:nvPr/>
        </p:nvSpPr>
        <p:spPr>
          <a:xfrm>
            <a:off x="5277752" y="2458137"/>
            <a:ext cx="3739781" cy="317897"/>
          </a:xfrm>
          <a:prstGeom prst="rect">
            <a:avLst/>
          </a:prstGeom>
          <a:noFill/>
          <a:ln/>
        </p:spPr>
        <p:txBody>
          <a:bodyPr wrap="square" lIns="0" tIns="0" rIns="0" bIns="0" rtlCol="0" anchor="t">
            <a:spAutoFit/>
          </a:bodyPr>
          <a:lstStyle/>
          <a:p>
            <a:pPr marL="0" indent="0" algn="l">
              <a:lnSpc>
                <a:spcPts val="1400"/>
              </a:lnSpc>
              <a:buNone/>
            </a:pPr>
            <a:r>
              <a:rPr lang="en-US" sz="780" dirty="0">
                <a:solidFill>
                  <a:srgbClr val="37474F"/>
                </a:solidFill>
              </a:rPr>
              <a:t>250 Hz, providing sufficient temporal resolution for motor imagery frequencies</a:t>
            </a:r>
            <a:endParaRPr lang="en-US" sz="780" dirty="0"/>
          </a:p>
        </p:txBody>
      </p:sp>
      <p:sp>
        <p:nvSpPr>
          <p:cNvPr id="19" name="Text 15"/>
          <p:cNvSpPr/>
          <p:nvPr/>
        </p:nvSpPr>
        <p:spPr>
          <a:xfrm>
            <a:off x="4368403" y="2840338"/>
            <a:ext cx="48332" cy="205718"/>
          </a:xfrm>
          <a:prstGeom prst="rect">
            <a:avLst/>
          </a:prstGeom>
          <a:noFill/>
          <a:ln/>
        </p:spPr>
        <p:txBody>
          <a:bodyPr wrap="none" lIns="0" tIns="0" rIns="0" bIns="0" rtlCol="0" anchor="t">
            <a:spAutoFit/>
          </a:bodyPr>
          <a:lstStyle/>
          <a:p>
            <a:pPr marL="0" indent="0" algn="l">
              <a:lnSpc>
                <a:spcPts val="1600"/>
              </a:lnSpc>
              <a:buNone/>
            </a:pPr>
            <a:r>
              <a:rPr lang="en-US" sz="885" b="1" dirty="0">
                <a:solidFill>
                  <a:srgbClr val="00ACC1"/>
                </a:solidFill>
              </a:rPr>
              <a:t>•</a:t>
            </a:r>
            <a:endParaRPr lang="en-US" sz="885" dirty="0"/>
          </a:p>
        </p:txBody>
      </p:sp>
      <p:sp>
        <p:nvSpPr>
          <p:cNvPr id="20" name="Text 16"/>
          <p:cNvSpPr/>
          <p:nvPr/>
        </p:nvSpPr>
        <p:spPr>
          <a:xfrm>
            <a:off x="4511278" y="2852840"/>
            <a:ext cx="952100" cy="146447"/>
          </a:xfrm>
          <a:prstGeom prst="rect">
            <a:avLst/>
          </a:prstGeom>
          <a:noFill/>
          <a:ln/>
        </p:spPr>
        <p:txBody>
          <a:bodyPr wrap="none" lIns="0" tIns="0" rIns="0" bIns="0" rtlCol="0" anchor="t">
            <a:spAutoFit/>
          </a:bodyPr>
          <a:lstStyle/>
          <a:p>
            <a:pPr marL="0" indent="0" algn="l">
              <a:lnSpc>
                <a:spcPts val="1400"/>
              </a:lnSpc>
              <a:buNone/>
            </a:pPr>
            <a:r>
              <a:rPr lang="en-US" sz="734" b="1" dirty="0">
                <a:solidFill>
                  <a:srgbClr val="37474F"/>
                </a:solidFill>
              </a:rPr>
              <a:t>Frequency Range:</a:t>
            </a:r>
            <a:endParaRPr lang="en-US" sz="734" dirty="0"/>
          </a:p>
        </p:txBody>
      </p:sp>
      <p:sp>
        <p:nvSpPr>
          <p:cNvPr id="21" name="Text 17"/>
          <p:cNvSpPr/>
          <p:nvPr/>
        </p:nvSpPr>
        <p:spPr>
          <a:xfrm>
            <a:off x="5277752" y="2866401"/>
            <a:ext cx="4044841" cy="317897"/>
          </a:xfrm>
          <a:prstGeom prst="rect">
            <a:avLst/>
          </a:prstGeom>
          <a:noFill/>
          <a:ln/>
        </p:spPr>
        <p:txBody>
          <a:bodyPr wrap="square" lIns="0" tIns="0" rIns="0" bIns="0" rtlCol="0" anchor="t">
            <a:spAutoFit/>
          </a:bodyPr>
          <a:lstStyle/>
          <a:p>
            <a:pPr marL="0" indent="0" algn="l">
              <a:lnSpc>
                <a:spcPts val="1400"/>
              </a:lnSpc>
              <a:buNone/>
            </a:pPr>
            <a:r>
              <a:rPr lang="en-US" sz="780" dirty="0">
                <a:solidFill>
                  <a:srgbClr val="37474F"/>
                </a:solidFill>
              </a:rPr>
              <a:t>4-40 Hz, encompassing the mu band (8-12 Hz) and beta band (13-30 Hz) where motor imagery signals are strongest</a:t>
            </a:r>
            <a:endParaRPr lang="en-US" sz="780" dirty="0"/>
          </a:p>
        </p:txBody>
      </p:sp>
      <p:sp>
        <p:nvSpPr>
          <p:cNvPr id="22" name="Text 18"/>
          <p:cNvSpPr/>
          <p:nvPr/>
        </p:nvSpPr>
        <p:spPr>
          <a:xfrm>
            <a:off x="4368403" y="3226101"/>
            <a:ext cx="48332" cy="205718"/>
          </a:xfrm>
          <a:prstGeom prst="rect">
            <a:avLst/>
          </a:prstGeom>
          <a:noFill/>
          <a:ln/>
        </p:spPr>
        <p:txBody>
          <a:bodyPr wrap="none" lIns="0" tIns="0" rIns="0" bIns="0" rtlCol="0" anchor="t">
            <a:spAutoFit/>
          </a:bodyPr>
          <a:lstStyle/>
          <a:p>
            <a:pPr marL="0" indent="0" algn="l">
              <a:lnSpc>
                <a:spcPts val="1600"/>
              </a:lnSpc>
              <a:buNone/>
            </a:pPr>
            <a:r>
              <a:rPr lang="en-US" sz="885" b="1" dirty="0">
                <a:solidFill>
                  <a:srgbClr val="00ACC1"/>
                </a:solidFill>
              </a:rPr>
              <a:t>•</a:t>
            </a:r>
            <a:endParaRPr lang="en-US" sz="885" dirty="0"/>
          </a:p>
        </p:txBody>
      </p:sp>
      <p:sp>
        <p:nvSpPr>
          <p:cNvPr id="23" name="Text 19"/>
          <p:cNvSpPr/>
          <p:nvPr/>
        </p:nvSpPr>
        <p:spPr>
          <a:xfrm>
            <a:off x="4511278" y="3238602"/>
            <a:ext cx="770688" cy="146447"/>
          </a:xfrm>
          <a:prstGeom prst="rect">
            <a:avLst/>
          </a:prstGeom>
          <a:noFill/>
          <a:ln/>
        </p:spPr>
        <p:txBody>
          <a:bodyPr wrap="none" lIns="0" tIns="0" rIns="0" bIns="0" rtlCol="0" anchor="t">
            <a:spAutoFit/>
          </a:bodyPr>
          <a:lstStyle/>
          <a:p>
            <a:pPr marL="0" indent="0" algn="l">
              <a:lnSpc>
                <a:spcPts val="1400"/>
              </a:lnSpc>
              <a:buNone/>
            </a:pPr>
            <a:r>
              <a:rPr lang="en-US" sz="734" b="1" dirty="0">
                <a:solidFill>
                  <a:srgbClr val="37474F"/>
                </a:solidFill>
              </a:rPr>
              <a:t>Trial Duration:</a:t>
            </a:r>
            <a:endParaRPr lang="en-US" sz="734" dirty="0"/>
          </a:p>
        </p:txBody>
      </p:sp>
      <p:sp>
        <p:nvSpPr>
          <p:cNvPr id="24" name="Text 20"/>
          <p:cNvSpPr/>
          <p:nvPr/>
        </p:nvSpPr>
        <p:spPr>
          <a:xfrm>
            <a:off x="5281966" y="3238602"/>
            <a:ext cx="3128879" cy="146447"/>
          </a:xfrm>
          <a:prstGeom prst="rect">
            <a:avLst/>
          </a:prstGeom>
          <a:noFill/>
          <a:ln/>
        </p:spPr>
        <p:txBody>
          <a:bodyPr wrap="none" lIns="0" tIns="0" rIns="0" bIns="0" rtlCol="0" anchor="t">
            <a:spAutoFit/>
          </a:bodyPr>
          <a:lstStyle/>
          <a:p>
            <a:pPr marL="0" indent="0" algn="l">
              <a:lnSpc>
                <a:spcPts val="1400"/>
              </a:lnSpc>
              <a:buNone/>
            </a:pPr>
            <a:r>
              <a:rPr lang="en-US" sz="780" dirty="0">
                <a:solidFill>
                  <a:srgbClr val="37474F"/>
                </a:solidFill>
              </a:rPr>
              <a:t>4.5 seconds (from 2.5 to 7.0 seconds relative to the visual cue)</a:t>
            </a:r>
            <a:endParaRPr lang="en-US" sz="780" dirty="0"/>
          </a:p>
        </p:txBody>
      </p:sp>
      <p:sp>
        <p:nvSpPr>
          <p:cNvPr id="25" name="Text 21"/>
          <p:cNvSpPr/>
          <p:nvPr/>
        </p:nvSpPr>
        <p:spPr>
          <a:xfrm>
            <a:off x="4368403" y="3540426"/>
            <a:ext cx="4204097"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Scientific Rationale</a:t>
            </a:r>
            <a:endParaRPr lang="en-US" sz="885" dirty="0"/>
          </a:p>
        </p:txBody>
      </p:sp>
      <p:sp>
        <p:nvSpPr>
          <p:cNvPr id="26" name="Text 22"/>
          <p:cNvSpPr/>
          <p:nvPr/>
        </p:nvSpPr>
        <p:spPr>
          <a:xfrm>
            <a:off x="4368403" y="3790457"/>
            <a:ext cx="4204097" cy="685800"/>
          </a:xfrm>
          <a:prstGeom prst="rect">
            <a:avLst/>
          </a:prstGeom>
          <a:noFill/>
          <a:ln/>
        </p:spPr>
        <p:txBody>
          <a:bodyPr wrap="square" lIns="0" tIns="0" rIns="0" bIns="0" rtlCol="0" anchor="t">
            <a:spAutoFit/>
          </a:bodyPr>
          <a:lstStyle/>
          <a:p>
            <a:pPr marL="0" indent="0" algn="l">
              <a:lnSpc>
                <a:spcPts val="1400"/>
              </a:lnSpc>
              <a:buNone/>
            </a:pPr>
            <a:r>
              <a:rPr lang="en-US" sz="780" dirty="0">
                <a:solidFill>
                  <a:srgbClr val="37474F"/>
                </a:solidFill>
              </a:rPr>
              <a:t>These three channels capture Event-Related Desynchronization in the mu and beta frequency bands, which are the primary neural signatures of motor imagery. When a person imagines hand movement, power in these frequency bands decreases in the contralateral motor cortex, creating a detectable pattern.</a:t>
            </a:r>
            <a:endParaRPr lang="en-US" sz="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44945"/>
          </a:xfrm>
          <a:prstGeom prst="rect">
            <a:avLst/>
          </a:prstGeom>
        </p:spPr>
      </p:pic>
      <p:sp>
        <p:nvSpPr>
          <p:cNvPr id="3" name="Text 0"/>
          <p:cNvSpPr/>
          <p:nvPr/>
        </p:nvSpPr>
        <p:spPr>
          <a:xfrm>
            <a:off x="571500" y="357188"/>
            <a:ext cx="8001000" cy="275396"/>
          </a:xfrm>
          <a:prstGeom prst="rect">
            <a:avLst/>
          </a:prstGeom>
          <a:noFill/>
          <a:ln/>
        </p:spPr>
        <p:txBody>
          <a:bodyPr wrap="square" lIns="0" tIns="0" rIns="0" bIns="0" rtlCol="0" anchor="t">
            <a:spAutoFit/>
          </a:bodyPr>
          <a:lstStyle/>
          <a:p>
            <a:pPr marL="0" indent="0" algn="l">
              <a:lnSpc>
                <a:spcPts val="2300"/>
              </a:lnSpc>
              <a:buNone/>
            </a:pPr>
            <a:r>
              <a:rPr lang="en-US" sz="1602" b="1" dirty="0">
                <a:solidFill>
                  <a:srgbClr val="1A237E"/>
                </a:solidFill>
              </a:rPr>
              <a:t>Neural Activity Patterns Distinguish Left- and Right-Hand Motor Imagery</a:t>
            </a:r>
            <a:endParaRPr lang="en-US" sz="1602" dirty="0"/>
          </a:p>
        </p:txBody>
      </p:sp>
      <p:sp>
        <p:nvSpPr>
          <p:cNvPr id="4" name="Text 1"/>
          <p:cNvSpPr/>
          <p:nvPr/>
        </p:nvSpPr>
        <p:spPr>
          <a:xfrm>
            <a:off x="571500" y="1122964"/>
            <a:ext cx="800100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Topographic Difference Maps (Left - Right) for Subject B01</a:t>
            </a:r>
            <a:endParaRPr lang="en-US" sz="885" dirty="0"/>
          </a:p>
        </p:txBody>
      </p:sp>
      <p:sp>
        <p:nvSpPr>
          <p:cNvPr id="5" name="Text 2"/>
          <p:cNvSpPr/>
          <p:nvPr/>
        </p:nvSpPr>
        <p:spPr>
          <a:xfrm>
            <a:off x="571500" y="1372995"/>
            <a:ext cx="8001000"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Spatial distribution of brain activity differences between left- and right-hand motor imagery across time. Red indicates stronger activity during left hand imagery; blue indicates stronger activity during right hand imagery. The contralateral activation pattern (right hemisphere for left hand, left hemisphere for right hand) is clearly visible.</a:t>
            </a:r>
            <a:endParaRPr lang="en-US" sz="727" dirty="0"/>
          </a:p>
        </p:txBody>
      </p:sp>
      <p:pic>
        <p:nvPicPr>
          <p:cNvPr id="6" name="Image 1" descr="preencoded.png"/>
          <p:cNvPicPr>
            <a:picLocks noChangeAspect="1"/>
          </p:cNvPicPr>
          <p:nvPr/>
        </p:nvPicPr>
        <p:blipFill>
          <a:blip r:embed="rId4"/>
          <a:stretch>
            <a:fillRect/>
          </a:stretch>
        </p:blipFill>
        <p:spPr>
          <a:xfrm>
            <a:off x="571500" y="1758758"/>
            <a:ext cx="8001000" cy="1285875"/>
          </a:xfrm>
          <a:prstGeom prst="rect">
            <a:avLst/>
          </a:prstGeom>
        </p:spPr>
      </p:pic>
      <p:sp>
        <p:nvSpPr>
          <p:cNvPr id="7" name="Text 3"/>
          <p:cNvSpPr/>
          <p:nvPr/>
        </p:nvSpPr>
        <p:spPr>
          <a:xfrm>
            <a:off x="571500" y="3187508"/>
            <a:ext cx="800100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Average Event-Related Potential (ERP) for Subject B01</a:t>
            </a:r>
            <a:endParaRPr lang="en-US" sz="885" dirty="0"/>
          </a:p>
        </p:txBody>
      </p:sp>
      <p:sp>
        <p:nvSpPr>
          <p:cNvPr id="8" name="Text 4"/>
          <p:cNvSpPr/>
          <p:nvPr/>
        </p:nvSpPr>
        <p:spPr>
          <a:xfrm>
            <a:off x="571500" y="3437539"/>
            <a:ext cx="8001000" cy="450056"/>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Temporal dynamics of brain activity during motor imagery trials. The blue line represents left hand trials, and the orange line represents right hand trials. The divergence between the two conditions around 0.5-1.5 seconds indicates the period when motor imagery-related neural activity is most distinguishable, providing the optimal time window for classification.</a:t>
            </a:r>
            <a:endParaRPr lang="en-US" sz="727" dirty="0"/>
          </a:p>
        </p:txBody>
      </p:sp>
      <p:pic>
        <p:nvPicPr>
          <p:cNvPr id="9" name="Image 2" descr="preencoded.png"/>
          <p:cNvPicPr>
            <a:picLocks noChangeAspect="1"/>
          </p:cNvPicPr>
          <p:nvPr/>
        </p:nvPicPr>
        <p:blipFill>
          <a:blip r:embed="rId5"/>
          <a:stretch>
            <a:fillRect/>
          </a:stretch>
        </p:blipFill>
        <p:spPr>
          <a:xfrm>
            <a:off x="571500" y="3973320"/>
            <a:ext cx="8001000" cy="15716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Systematic Investigation from Signal Analysis to Practical Application</a:t>
            </a:r>
            <a:endParaRPr lang="en-US" sz="1602" dirty="0"/>
          </a:p>
        </p:txBody>
      </p:sp>
      <p:sp>
        <p:nvSpPr>
          <p:cNvPr id="4" name="Text 1"/>
          <p:cNvSpPr/>
          <p:nvPr/>
        </p:nvSpPr>
        <p:spPr>
          <a:xfrm>
            <a:off x="571500" y="940101"/>
            <a:ext cx="3821906"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Research Questions</a:t>
            </a:r>
            <a:endParaRPr lang="en-US" sz="987" dirty="0"/>
          </a:p>
        </p:txBody>
      </p:sp>
      <p:sp>
        <p:nvSpPr>
          <p:cNvPr id="7" name="Text 4"/>
          <p:cNvSpPr/>
          <p:nvPr/>
        </p:nvSpPr>
        <p:spPr>
          <a:xfrm>
            <a:off x="828675" y="1275857"/>
            <a:ext cx="3551504" cy="307181"/>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How effectively can deep learning architectures classify motor imagery from minimal EEG channels?</a:t>
            </a:r>
            <a:endParaRPr lang="en-US" sz="780" dirty="0"/>
          </a:p>
        </p:txBody>
      </p:sp>
      <p:sp>
        <p:nvSpPr>
          <p:cNvPr id="10" name="Text 7"/>
          <p:cNvSpPr/>
          <p:nvPr/>
        </p:nvSpPr>
        <p:spPr>
          <a:xfrm>
            <a:off x="828675" y="1697338"/>
            <a:ext cx="3417001" cy="307181"/>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How robust are trained models to inter-subject variability and signal noise?</a:t>
            </a:r>
            <a:endParaRPr lang="en-US" sz="780" dirty="0"/>
          </a:p>
        </p:txBody>
      </p:sp>
      <p:sp>
        <p:nvSpPr>
          <p:cNvPr id="13" name="Text 10"/>
          <p:cNvSpPr/>
          <p:nvPr/>
        </p:nvSpPr>
        <p:spPr>
          <a:xfrm>
            <a:off x="828675" y="2118820"/>
            <a:ext cx="3467788" cy="307181"/>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Which training strategy—Subject-Dependent or Subject-Independent—produces better practical results?</a:t>
            </a:r>
            <a:endParaRPr lang="en-US" sz="780" dirty="0"/>
          </a:p>
        </p:txBody>
      </p:sp>
      <p:sp>
        <p:nvSpPr>
          <p:cNvPr id="16" name="Text 13"/>
          <p:cNvSpPr/>
          <p:nvPr/>
        </p:nvSpPr>
        <p:spPr>
          <a:xfrm>
            <a:off x="828675" y="2540301"/>
            <a:ext cx="3556639" cy="307181"/>
          </a:xfrm>
          <a:prstGeom prst="rect">
            <a:avLst/>
          </a:prstGeom>
          <a:noFill/>
          <a:ln/>
        </p:spPr>
        <p:txBody>
          <a:bodyPr wrap="square" lIns="0" tIns="0" rIns="0" bIns="0" rtlCol="0" anchor="t">
            <a:spAutoFit/>
          </a:bodyPr>
          <a:lstStyle/>
          <a:p>
            <a:pPr marL="0" indent="0" algn="l">
              <a:lnSpc>
                <a:spcPts val="1300"/>
              </a:lnSpc>
              <a:buNone/>
            </a:pPr>
            <a:r>
              <a:rPr lang="en-US" sz="780" dirty="0">
                <a:solidFill>
                  <a:srgbClr val="37474F"/>
                </a:solidFill>
              </a:rPr>
              <a:t>How can trained models be integrated into real-world systems for end-user interaction?</a:t>
            </a:r>
            <a:endParaRPr lang="en-US" sz="780" dirty="0"/>
          </a:p>
        </p:txBody>
      </p:sp>
      <p:sp>
        <p:nvSpPr>
          <p:cNvPr id="17" name="Text 14"/>
          <p:cNvSpPr/>
          <p:nvPr/>
        </p:nvSpPr>
        <p:spPr>
          <a:xfrm>
            <a:off x="4750594" y="940101"/>
            <a:ext cx="3821906" cy="214313"/>
          </a:xfrm>
          <a:prstGeom prst="rect">
            <a:avLst/>
          </a:prstGeom>
          <a:noFill/>
          <a:ln/>
        </p:spPr>
        <p:txBody>
          <a:bodyPr wrap="none" lIns="0" tIns="0" rIns="0" bIns="0" rtlCol="0" anchor="t">
            <a:spAutoFit/>
          </a:bodyPr>
          <a:lstStyle/>
          <a:p>
            <a:pPr marL="0" indent="0" algn="l">
              <a:lnSpc>
                <a:spcPts val="1700"/>
              </a:lnSpc>
              <a:buNone/>
            </a:pPr>
            <a:r>
              <a:rPr lang="en-US" sz="987" b="1" dirty="0">
                <a:solidFill>
                  <a:srgbClr val="5E35B1"/>
                </a:solidFill>
              </a:rPr>
              <a:t>Four-Phase Methodology</a:t>
            </a:r>
            <a:endParaRPr lang="en-US" sz="987" dirty="0"/>
          </a:p>
        </p:txBody>
      </p:sp>
      <p:sp>
        <p:nvSpPr>
          <p:cNvPr id="18" name="Shape 15"/>
          <p:cNvSpPr/>
          <p:nvPr/>
        </p:nvSpPr>
        <p:spPr>
          <a:xfrm>
            <a:off x="4750594" y="1268713"/>
            <a:ext cx="3821906" cy="607219"/>
          </a:xfrm>
          <a:prstGeom prst="rect">
            <a:avLst/>
          </a:prstGeom>
          <a:solidFill>
            <a:srgbClr val="00ACC1">
              <a:alpha val="4000"/>
            </a:srgbClr>
          </a:solidFill>
          <a:ln/>
        </p:spPr>
        <p:txBody>
          <a:bodyPr/>
          <a:lstStyle/>
          <a:p>
            <a:endParaRPr lang="en-US"/>
          </a:p>
        </p:txBody>
      </p:sp>
      <p:sp>
        <p:nvSpPr>
          <p:cNvPr id="19" name="Shape 16"/>
          <p:cNvSpPr/>
          <p:nvPr/>
        </p:nvSpPr>
        <p:spPr>
          <a:xfrm>
            <a:off x="4750594" y="1268713"/>
            <a:ext cx="28575" cy="607219"/>
          </a:xfrm>
          <a:prstGeom prst="rect">
            <a:avLst/>
          </a:prstGeom>
          <a:solidFill>
            <a:srgbClr val="5E35B1"/>
          </a:solidFill>
          <a:ln/>
        </p:spPr>
        <p:txBody>
          <a:bodyPr/>
          <a:lstStyle/>
          <a:p>
            <a:endParaRPr lang="en-US"/>
          </a:p>
        </p:txBody>
      </p:sp>
      <p:sp>
        <p:nvSpPr>
          <p:cNvPr id="20" name="Text 17"/>
          <p:cNvSpPr/>
          <p:nvPr/>
        </p:nvSpPr>
        <p:spPr>
          <a:xfrm>
            <a:off x="4864894" y="1354438"/>
            <a:ext cx="3593306"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1A237E"/>
                </a:solidFill>
              </a:rPr>
              <a:t>Phase 1: Exploratory Data Analysis</a:t>
            </a:r>
            <a:endParaRPr lang="en-US" sz="734" dirty="0"/>
          </a:p>
        </p:txBody>
      </p:sp>
      <p:sp>
        <p:nvSpPr>
          <p:cNvPr id="21" name="Text 18"/>
          <p:cNvSpPr/>
          <p:nvPr/>
        </p:nvSpPr>
        <p:spPr>
          <a:xfrm>
            <a:off x="4864894" y="1558035"/>
            <a:ext cx="3593306"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Signal quality assessment, class balance verification, frequency domain characteristics</a:t>
            </a:r>
            <a:endParaRPr lang="en-US" sz="727" dirty="0"/>
          </a:p>
        </p:txBody>
      </p:sp>
      <p:sp>
        <p:nvSpPr>
          <p:cNvPr id="22" name="Shape 19"/>
          <p:cNvSpPr/>
          <p:nvPr/>
        </p:nvSpPr>
        <p:spPr>
          <a:xfrm>
            <a:off x="4750594" y="1990232"/>
            <a:ext cx="3821906" cy="607219"/>
          </a:xfrm>
          <a:prstGeom prst="rect">
            <a:avLst/>
          </a:prstGeom>
          <a:solidFill>
            <a:srgbClr val="00ACC1">
              <a:alpha val="4000"/>
            </a:srgbClr>
          </a:solidFill>
          <a:ln/>
        </p:spPr>
        <p:txBody>
          <a:bodyPr/>
          <a:lstStyle/>
          <a:p>
            <a:endParaRPr lang="en-US"/>
          </a:p>
        </p:txBody>
      </p:sp>
      <p:sp>
        <p:nvSpPr>
          <p:cNvPr id="23" name="Shape 20"/>
          <p:cNvSpPr/>
          <p:nvPr/>
        </p:nvSpPr>
        <p:spPr>
          <a:xfrm>
            <a:off x="4750594" y="1990232"/>
            <a:ext cx="28575" cy="607219"/>
          </a:xfrm>
          <a:prstGeom prst="rect">
            <a:avLst/>
          </a:prstGeom>
          <a:solidFill>
            <a:srgbClr val="5E35B1"/>
          </a:solidFill>
          <a:ln/>
        </p:spPr>
        <p:txBody>
          <a:bodyPr/>
          <a:lstStyle/>
          <a:p>
            <a:endParaRPr lang="en-US"/>
          </a:p>
        </p:txBody>
      </p:sp>
      <p:sp>
        <p:nvSpPr>
          <p:cNvPr id="24" name="Text 21"/>
          <p:cNvSpPr/>
          <p:nvPr/>
        </p:nvSpPr>
        <p:spPr>
          <a:xfrm>
            <a:off x="4864894" y="2075957"/>
            <a:ext cx="3593306"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1A237E"/>
                </a:solidFill>
              </a:rPr>
              <a:t>Phase 2: Model Development</a:t>
            </a:r>
            <a:endParaRPr lang="en-US" sz="734" dirty="0"/>
          </a:p>
        </p:txBody>
      </p:sp>
      <p:sp>
        <p:nvSpPr>
          <p:cNvPr id="25" name="Text 22"/>
          <p:cNvSpPr/>
          <p:nvPr/>
        </p:nvSpPr>
        <p:spPr>
          <a:xfrm>
            <a:off x="4864894" y="2279554"/>
            <a:ext cx="3593306"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EEGNet implementation, three-channel adaptation, parameter optimization</a:t>
            </a:r>
            <a:endParaRPr lang="en-US" sz="727" dirty="0"/>
          </a:p>
        </p:txBody>
      </p:sp>
      <p:sp>
        <p:nvSpPr>
          <p:cNvPr id="26" name="Shape 23"/>
          <p:cNvSpPr/>
          <p:nvPr/>
        </p:nvSpPr>
        <p:spPr>
          <a:xfrm>
            <a:off x="4750594" y="2711751"/>
            <a:ext cx="3821906" cy="607219"/>
          </a:xfrm>
          <a:prstGeom prst="rect">
            <a:avLst/>
          </a:prstGeom>
          <a:solidFill>
            <a:srgbClr val="00ACC1">
              <a:alpha val="4000"/>
            </a:srgbClr>
          </a:solidFill>
          <a:ln/>
        </p:spPr>
        <p:txBody>
          <a:bodyPr/>
          <a:lstStyle/>
          <a:p>
            <a:endParaRPr lang="en-US"/>
          </a:p>
        </p:txBody>
      </p:sp>
      <p:sp>
        <p:nvSpPr>
          <p:cNvPr id="27" name="Shape 24"/>
          <p:cNvSpPr/>
          <p:nvPr/>
        </p:nvSpPr>
        <p:spPr>
          <a:xfrm>
            <a:off x="4750594" y="2711751"/>
            <a:ext cx="28575" cy="607219"/>
          </a:xfrm>
          <a:prstGeom prst="rect">
            <a:avLst/>
          </a:prstGeom>
          <a:solidFill>
            <a:srgbClr val="5E35B1"/>
          </a:solidFill>
          <a:ln/>
        </p:spPr>
        <p:txBody>
          <a:bodyPr/>
          <a:lstStyle/>
          <a:p>
            <a:endParaRPr lang="en-US"/>
          </a:p>
        </p:txBody>
      </p:sp>
      <p:sp>
        <p:nvSpPr>
          <p:cNvPr id="28" name="Text 25"/>
          <p:cNvSpPr/>
          <p:nvPr/>
        </p:nvSpPr>
        <p:spPr>
          <a:xfrm>
            <a:off x="4864894" y="2797476"/>
            <a:ext cx="3593306"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1A237E"/>
                </a:solidFill>
              </a:rPr>
              <a:t>Phase 3: Training and Evaluation</a:t>
            </a:r>
            <a:endParaRPr lang="en-US" sz="734" dirty="0"/>
          </a:p>
        </p:txBody>
      </p:sp>
      <p:sp>
        <p:nvSpPr>
          <p:cNvPr id="29" name="Text 26"/>
          <p:cNvSpPr/>
          <p:nvPr/>
        </p:nvSpPr>
        <p:spPr>
          <a:xfrm>
            <a:off x="4864894" y="3001073"/>
            <a:ext cx="3593306"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Subject-Dependent and Subject-Independent training with statistical comparison</a:t>
            </a:r>
            <a:endParaRPr lang="en-US" sz="727" dirty="0"/>
          </a:p>
        </p:txBody>
      </p:sp>
      <p:sp>
        <p:nvSpPr>
          <p:cNvPr id="30" name="Shape 27"/>
          <p:cNvSpPr/>
          <p:nvPr/>
        </p:nvSpPr>
        <p:spPr>
          <a:xfrm>
            <a:off x="4750594" y="3433270"/>
            <a:ext cx="3821906" cy="607219"/>
          </a:xfrm>
          <a:prstGeom prst="rect">
            <a:avLst/>
          </a:prstGeom>
          <a:solidFill>
            <a:srgbClr val="00ACC1">
              <a:alpha val="4000"/>
            </a:srgbClr>
          </a:solidFill>
          <a:ln/>
        </p:spPr>
        <p:txBody>
          <a:bodyPr/>
          <a:lstStyle/>
          <a:p>
            <a:endParaRPr lang="en-US"/>
          </a:p>
        </p:txBody>
      </p:sp>
      <p:sp>
        <p:nvSpPr>
          <p:cNvPr id="31" name="Shape 28"/>
          <p:cNvSpPr/>
          <p:nvPr/>
        </p:nvSpPr>
        <p:spPr>
          <a:xfrm>
            <a:off x="4750594" y="3433270"/>
            <a:ext cx="28575" cy="607219"/>
          </a:xfrm>
          <a:prstGeom prst="rect">
            <a:avLst/>
          </a:prstGeom>
          <a:solidFill>
            <a:srgbClr val="5E35B1"/>
          </a:solidFill>
          <a:ln/>
        </p:spPr>
        <p:txBody>
          <a:bodyPr/>
          <a:lstStyle/>
          <a:p>
            <a:endParaRPr lang="en-US"/>
          </a:p>
        </p:txBody>
      </p:sp>
      <p:sp>
        <p:nvSpPr>
          <p:cNvPr id="32" name="Text 29"/>
          <p:cNvSpPr/>
          <p:nvPr/>
        </p:nvSpPr>
        <p:spPr>
          <a:xfrm>
            <a:off x="4864894" y="3518995"/>
            <a:ext cx="3593306" cy="160734"/>
          </a:xfrm>
          <a:prstGeom prst="rect">
            <a:avLst/>
          </a:prstGeom>
          <a:noFill/>
          <a:ln/>
        </p:spPr>
        <p:txBody>
          <a:bodyPr wrap="none" lIns="0" tIns="0" rIns="0" bIns="0" rtlCol="0" anchor="t">
            <a:spAutoFit/>
          </a:bodyPr>
          <a:lstStyle/>
          <a:p>
            <a:pPr marL="0" indent="0" algn="l">
              <a:lnSpc>
                <a:spcPts val="1300"/>
              </a:lnSpc>
              <a:buNone/>
            </a:pPr>
            <a:r>
              <a:rPr lang="en-US" sz="734" b="1" dirty="0">
                <a:solidFill>
                  <a:srgbClr val="1A237E"/>
                </a:solidFill>
              </a:rPr>
              <a:t>Phase 4: Application Development</a:t>
            </a:r>
            <a:endParaRPr lang="en-US" sz="734" dirty="0"/>
          </a:p>
        </p:txBody>
      </p:sp>
      <p:sp>
        <p:nvSpPr>
          <p:cNvPr id="33" name="Text 30"/>
          <p:cNvSpPr/>
          <p:nvPr/>
        </p:nvSpPr>
        <p:spPr>
          <a:xfrm>
            <a:off x="4864894" y="3722591"/>
            <a:ext cx="3593306"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Web-based interface, real-time prediction, practical deployment demonstration</a:t>
            </a:r>
            <a:endParaRPr lang="en-US" sz="72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428625"/>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BCI Competition IV Dataset Provides Gold-Standard Benchmark Data</a:t>
            </a:r>
            <a:endParaRPr lang="en-US" sz="1602" dirty="0"/>
          </a:p>
        </p:txBody>
      </p:sp>
      <p:sp>
        <p:nvSpPr>
          <p:cNvPr id="4" name="Text 1"/>
          <p:cNvSpPr/>
          <p:nvPr/>
        </p:nvSpPr>
        <p:spPr>
          <a:xfrm>
            <a:off x="571500" y="1011538"/>
            <a:ext cx="2476481" cy="214313"/>
          </a:xfrm>
          <a:prstGeom prst="rect">
            <a:avLst/>
          </a:prstGeom>
          <a:noFill/>
          <a:ln/>
        </p:spPr>
        <p:txBody>
          <a:bodyPr wrap="none" lIns="102108" tIns="0" rIns="0" bIns="0" rtlCol="0" anchor="t">
            <a:spAutoFit/>
          </a:bodyPr>
          <a:lstStyle/>
          <a:p>
            <a:pPr marL="0" indent="0" algn="l">
              <a:lnSpc>
                <a:spcPts val="1700"/>
              </a:lnSpc>
              <a:buNone/>
            </a:pPr>
            <a:r>
              <a:rPr lang="en-US" sz="987" b="1" dirty="0">
                <a:solidFill>
                  <a:srgbClr val="5E35B1"/>
                </a:solidFill>
              </a:rPr>
              <a:t>Dataset Overview</a:t>
            </a:r>
            <a:endParaRPr lang="en-US" sz="987" dirty="0"/>
          </a:p>
        </p:txBody>
      </p:sp>
      <p:sp>
        <p:nvSpPr>
          <p:cNvPr id="5" name="Text 2"/>
          <p:cNvSpPr/>
          <p:nvPr/>
        </p:nvSpPr>
        <p:spPr>
          <a:xfrm>
            <a:off x="571500" y="1368726"/>
            <a:ext cx="2476481"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Source</a:t>
            </a:r>
            <a:endParaRPr lang="en-US" sz="683" dirty="0"/>
          </a:p>
        </p:txBody>
      </p:sp>
      <p:sp>
        <p:nvSpPr>
          <p:cNvPr id="6" name="Text 3"/>
          <p:cNvSpPr/>
          <p:nvPr/>
        </p:nvSpPr>
        <p:spPr>
          <a:xfrm>
            <a:off x="571500" y="1547320"/>
            <a:ext cx="2476481"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Graz University of Technology</a:t>
            </a:r>
            <a:endParaRPr lang="en-US" sz="834" dirty="0"/>
          </a:p>
        </p:txBody>
      </p:sp>
      <p:sp>
        <p:nvSpPr>
          <p:cNvPr id="7" name="Text 4"/>
          <p:cNvSpPr/>
          <p:nvPr/>
        </p:nvSpPr>
        <p:spPr>
          <a:xfrm>
            <a:off x="571500" y="1833070"/>
            <a:ext cx="2476481"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Subjects</a:t>
            </a:r>
            <a:endParaRPr lang="en-US" sz="683" dirty="0"/>
          </a:p>
        </p:txBody>
      </p:sp>
      <p:sp>
        <p:nvSpPr>
          <p:cNvPr id="8" name="Text 5"/>
          <p:cNvSpPr/>
          <p:nvPr/>
        </p:nvSpPr>
        <p:spPr>
          <a:xfrm>
            <a:off x="571500" y="2011663"/>
            <a:ext cx="2476481"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9 right-handed individuals (B01-B09)</a:t>
            </a:r>
            <a:endParaRPr lang="en-US" sz="834" dirty="0"/>
          </a:p>
        </p:txBody>
      </p:sp>
      <p:sp>
        <p:nvSpPr>
          <p:cNvPr id="9" name="Text 6"/>
          <p:cNvSpPr/>
          <p:nvPr/>
        </p:nvSpPr>
        <p:spPr>
          <a:xfrm>
            <a:off x="571500" y="2297413"/>
            <a:ext cx="2476481"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Format</a:t>
            </a:r>
            <a:endParaRPr lang="en-US" sz="683" dirty="0"/>
          </a:p>
        </p:txBody>
      </p:sp>
      <p:sp>
        <p:nvSpPr>
          <p:cNvPr id="10" name="Text 7"/>
          <p:cNvSpPr/>
          <p:nvPr/>
        </p:nvSpPr>
        <p:spPr>
          <a:xfrm>
            <a:off x="571500" y="2476007"/>
            <a:ext cx="2476481"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GDF (General Data Format) files</a:t>
            </a:r>
            <a:endParaRPr lang="en-US" sz="834" dirty="0"/>
          </a:p>
        </p:txBody>
      </p:sp>
      <p:sp>
        <p:nvSpPr>
          <p:cNvPr id="11" name="Text 8"/>
          <p:cNvSpPr/>
          <p:nvPr/>
        </p:nvSpPr>
        <p:spPr>
          <a:xfrm>
            <a:off x="571500" y="2761757"/>
            <a:ext cx="2476481"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Task</a:t>
            </a:r>
            <a:endParaRPr lang="en-US" sz="683" dirty="0"/>
          </a:p>
        </p:txBody>
      </p:sp>
      <p:sp>
        <p:nvSpPr>
          <p:cNvPr id="12" name="Text 9"/>
          <p:cNvSpPr/>
          <p:nvPr/>
        </p:nvSpPr>
        <p:spPr>
          <a:xfrm>
            <a:off x="571500" y="2940351"/>
            <a:ext cx="2476481"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Binary motor imagery: left vs right hand</a:t>
            </a:r>
            <a:endParaRPr lang="en-US" sz="834" dirty="0"/>
          </a:p>
        </p:txBody>
      </p:sp>
      <p:sp>
        <p:nvSpPr>
          <p:cNvPr id="13" name="Text 10"/>
          <p:cNvSpPr/>
          <p:nvPr/>
        </p:nvSpPr>
        <p:spPr>
          <a:xfrm>
            <a:off x="571500" y="3226101"/>
            <a:ext cx="2476481"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Total Trials</a:t>
            </a:r>
            <a:endParaRPr lang="en-US" sz="683" dirty="0"/>
          </a:p>
        </p:txBody>
      </p:sp>
      <p:sp>
        <p:nvSpPr>
          <p:cNvPr id="14" name="Text 11"/>
          <p:cNvSpPr/>
          <p:nvPr/>
        </p:nvSpPr>
        <p:spPr>
          <a:xfrm>
            <a:off x="571500" y="3404695"/>
            <a:ext cx="2476481"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~300-400 trials per subject</a:t>
            </a:r>
            <a:endParaRPr lang="en-US" sz="834" dirty="0"/>
          </a:p>
        </p:txBody>
      </p:sp>
      <p:sp>
        <p:nvSpPr>
          <p:cNvPr id="15" name="Text 12"/>
          <p:cNvSpPr/>
          <p:nvPr/>
        </p:nvSpPr>
        <p:spPr>
          <a:xfrm>
            <a:off x="3333731" y="1011538"/>
            <a:ext cx="2476509" cy="214313"/>
          </a:xfrm>
          <a:prstGeom prst="rect">
            <a:avLst/>
          </a:prstGeom>
          <a:noFill/>
          <a:ln/>
        </p:spPr>
        <p:txBody>
          <a:bodyPr wrap="none" lIns="102108" tIns="0" rIns="0" bIns="0" rtlCol="0" anchor="t">
            <a:spAutoFit/>
          </a:bodyPr>
          <a:lstStyle/>
          <a:p>
            <a:pPr marL="0" indent="0" algn="l">
              <a:lnSpc>
                <a:spcPts val="1700"/>
              </a:lnSpc>
              <a:buNone/>
            </a:pPr>
            <a:r>
              <a:rPr lang="en-US" sz="987" b="1" dirty="0">
                <a:solidFill>
                  <a:srgbClr val="5E35B1"/>
                </a:solidFill>
              </a:rPr>
              <a:t>Data Structure</a:t>
            </a:r>
            <a:endParaRPr lang="en-US" sz="987" dirty="0"/>
          </a:p>
        </p:txBody>
      </p:sp>
      <p:sp>
        <p:nvSpPr>
          <p:cNvPr id="16" name="Text 13"/>
          <p:cNvSpPr/>
          <p:nvPr/>
        </p:nvSpPr>
        <p:spPr>
          <a:xfrm>
            <a:off x="3333731" y="1368726"/>
            <a:ext cx="2476509"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Training Sessions</a:t>
            </a:r>
            <a:endParaRPr lang="en-US" sz="683" dirty="0"/>
          </a:p>
        </p:txBody>
      </p:sp>
      <p:sp>
        <p:nvSpPr>
          <p:cNvPr id="17" name="Text 14"/>
          <p:cNvSpPr/>
          <p:nvPr/>
        </p:nvSpPr>
        <p:spPr>
          <a:xfrm>
            <a:off x="3333731" y="1547320"/>
            <a:ext cx="2476509"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3 per subject (01T, 02T, 03T)</a:t>
            </a:r>
            <a:endParaRPr lang="en-US" sz="834" dirty="0"/>
          </a:p>
        </p:txBody>
      </p:sp>
      <p:sp>
        <p:nvSpPr>
          <p:cNvPr id="18" name="Text 15"/>
          <p:cNvSpPr/>
          <p:nvPr/>
        </p:nvSpPr>
        <p:spPr>
          <a:xfrm>
            <a:off x="3333731" y="1833070"/>
            <a:ext cx="2476509"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Evaluation Sessions</a:t>
            </a:r>
            <a:endParaRPr lang="en-US" sz="683" dirty="0"/>
          </a:p>
        </p:txBody>
      </p:sp>
      <p:sp>
        <p:nvSpPr>
          <p:cNvPr id="19" name="Text 16"/>
          <p:cNvSpPr/>
          <p:nvPr/>
        </p:nvSpPr>
        <p:spPr>
          <a:xfrm>
            <a:off x="3333731" y="2011663"/>
            <a:ext cx="2476509"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2 per subject (04E, 05E)</a:t>
            </a:r>
            <a:endParaRPr lang="en-US" sz="834" dirty="0"/>
          </a:p>
        </p:txBody>
      </p:sp>
      <p:sp>
        <p:nvSpPr>
          <p:cNvPr id="20" name="Text 17"/>
          <p:cNvSpPr/>
          <p:nvPr/>
        </p:nvSpPr>
        <p:spPr>
          <a:xfrm>
            <a:off x="3333731" y="2297413"/>
            <a:ext cx="2476509"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Purpose</a:t>
            </a:r>
            <a:endParaRPr lang="en-US" sz="683" dirty="0"/>
          </a:p>
        </p:txBody>
      </p:sp>
      <p:sp>
        <p:nvSpPr>
          <p:cNvPr id="21" name="Text 18"/>
          <p:cNvSpPr/>
          <p:nvPr/>
        </p:nvSpPr>
        <p:spPr>
          <a:xfrm>
            <a:off x="3333731" y="2476007"/>
            <a:ext cx="2476509" cy="342900"/>
          </a:xfrm>
          <a:prstGeom prst="rect">
            <a:avLst/>
          </a:prstGeom>
          <a:noFill/>
          <a:ln/>
        </p:spPr>
        <p:txBody>
          <a:bodyPr wrap="square" lIns="0" tIns="0" rIns="0" bIns="0" rtlCol="0" anchor="t">
            <a:spAutoFit/>
          </a:bodyPr>
          <a:lstStyle/>
          <a:p>
            <a:pPr marL="0" indent="0" algn="l">
              <a:lnSpc>
                <a:spcPts val="1400"/>
              </a:lnSpc>
              <a:buNone/>
            </a:pPr>
            <a:r>
              <a:rPr lang="en-US" sz="834" dirty="0">
                <a:solidFill>
                  <a:srgbClr val="37474F"/>
                </a:solidFill>
              </a:rPr>
              <a:t>Training sessions for model development, evaluation for testing</a:t>
            </a:r>
            <a:endParaRPr lang="en-US" sz="834" dirty="0"/>
          </a:p>
        </p:txBody>
      </p:sp>
      <p:sp>
        <p:nvSpPr>
          <p:cNvPr id="22" name="Text 19"/>
          <p:cNvSpPr/>
          <p:nvPr/>
        </p:nvSpPr>
        <p:spPr>
          <a:xfrm>
            <a:off x="3333731" y="2933207"/>
            <a:ext cx="2476509"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Class Balance</a:t>
            </a:r>
            <a:endParaRPr lang="en-US" sz="683" dirty="0"/>
          </a:p>
        </p:txBody>
      </p:sp>
      <p:sp>
        <p:nvSpPr>
          <p:cNvPr id="23" name="Text 20"/>
          <p:cNvSpPr/>
          <p:nvPr/>
        </p:nvSpPr>
        <p:spPr>
          <a:xfrm>
            <a:off x="3333731" y="3111801"/>
            <a:ext cx="2002151" cy="16293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Approximately equal left- and right-hand trials</a:t>
            </a:r>
            <a:endParaRPr lang="en-US" sz="834" dirty="0"/>
          </a:p>
        </p:txBody>
      </p:sp>
      <p:sp>
        <p:nvSpPr>
          <p:cNvPr id="24" name="Text 21"/>
          <p:cNvSpPr/>
          <p:nvPr/>
        </p:nvSpPr>
        <p:spPr>
          <a:xfrm>
            <a:off x="6095991" y="1011538"/>
            <a:ext cx="2476481" cy="214313"/>
          </a:xfrm>
          <a:prstGeom prst="rect">
            <a:avLst/>
          </a:prstGeom>
          <a:noFill/>
          <a:ln/>
        </p:spPr>
        <p:txBody>
          <a:bodyPr wrap="none" lIns="102108" tIns="0" rIns="0" bIns="0" rtlCol="0" anchor="t">
            <a:spAutoFit/>
          </a:bodyPr>
          <a:lstStyle/>
          <a:p>
            <a:pPr marL="0" indent="0" algn="l">
              <a:lnSpc>
                <a:spcPts val="1700"/>
              </a:lnSpc>
              <a:buNone/>
            </a:pPr>
            <a:r>
              <a:rPr lang="en-US" sz="987" b="1" dirty="0">
                <a:solidFill>
                  <a:srgbClr val="5E35B1"/>
                </a:solidFill>
              </a:rPr>
              <a:t>Recording Configuration</a:t>
            </a:r>
            <a:endParaRPr lang="en-US" sz="987" dirty="0"/>
          </a:p>
        </p:txBody>
      </p:sp>
      <p:sp>
        <p:nvSpPr>
          <p:cNvPr id="25" name="Text 22"/>
          <p:cNvSpPr/>
          <p:nvPr/>
        </p:nvSpPr>
        <p:spPr>
          <a:xfrm>
            <a:off x="6095991" y="1368726"/>
            <a:ext cx="2476481"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EEG Channels</a:t>
            </a:r>
            <a:endParaRPr lang="en-US" sz="683" dirty="0"/>
          </a:p>
        </p:txBody>
      </p:sp>
      <p:sp>
        <p:nvSpPr>
          <p:cNvPr id="26" name="Text 23"/>
          <p:cNvSpPr/>
          <p:nvPr/>
        </p:nvSpPr>
        <p:spPr>
          <a:xfrm>
            <a:off x="6095991" y="1547320"/>
            <a:ext cx="2476481"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C3, Cz, C4 (motor cortex)</a:t>
            </a:r>
            <a:endParaRPr lang="en-US" sz="834" dirty="0"/>
          </a:p>
        </p:txBody>
      </p:sp>
      <p:sp>
        <p:nvSpPr>
          <p:cNvPr id="27" name="Text 24"/>
          <p:cNvSpPr/>
          <p:nvPr/>
        </p:nvSpPr>
        <p:spPr>
          <a:xfrm>
            <a:off x="6095991" y="1833070"/>
            <a:ext cx="2476481"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EOG Channels</a:t>
            </a:r>
            <a:endParaRPr lang="en-US" sz="683" dirty="0"/>
          </a:p>
        </p:txBody>
      </p:sp>
      <p:sp>
        <p:nvSpPr>
          <p:cNvPr id="28" name="Text 25"/>
          <p:cNvSpPr/>
          <p:nvPr/>
        </p:nvSpPr>
        <p:spPr>
          <a:xfrm>
            <a:off x="6095991" y="2011663"/>
            <a:ext cx="2476481"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3 electrooculogram channels</a:t>
            </a:r>
            <a:endParaRPr lang="en-US" sz="834" dirty="0"/>
          </a:p>
        </p:txBody>
      </p:sp>
      <p:sp>
        <p:nvSpPr>
          <p:cNvPr id="29" name="Text 26"/>
          <p:cNvSpPr/>
          <p:nvPr/>
        </p:nvSpPr>
        <p:spPr>
          <a:xfrm>
            <a:off x="6095991" y="2297413"/>
            <a:ext cx="2476481"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Sampling Rate</a:t>
            </a:r>
            <a:endParaRPr lang="en-US" sz="683" dirty="0"/>
          </a:p>
        </p:txBody>
      </p:sp>
      <p:sp>
        <p:nvSpPr>
          <p:cNvPr id="30" name="Text 27"/>
          <p:cNvSpPr/>
          <p:nvPr/>
        </p:nvSpPr>
        <p:spPr>
          <a:xfrm>
            <a:off x="6095991" y="2476007"/>
            <a:ext cx="2476481"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250 Hz</a:t>
            </a:r>
            <a:endParaRPr lang="en-US" sz="834" dirty="0"/>
          </a:p>
        </p:txBody>
      </p:sp>
      <p:sp>
        <p:nvSpPr>
          <p:cNvPr id="31" name="Text 28"/>
          <p:cNvSpPr/>
          <p:nvPr/>
        </p:nvSpPr>
        <p:spPr>
          <a:xfrm>
            <a:off x="6095991" y="2761757"/>
            <a:ext cx="2476481" cy="150019"/>
          </a:xfrm>
          <a:prstGeom prst="rect">
            <a:avLst/>
          </a:prstGeom>
          <a:noFill/>
          <a:ln/>
        </p:spPr>
        <p:txBody>
          <a:bodyPr wrap="none" lIns="0" tIns="0" rIns="0" bIns="0" rtlCol="0" anchor="t">
            <a:spAutoFit/>
          </a:bodyPr>
          <a:lstStyle/>
          <a:p>
            <a:pPr marL="0" indent="0" algn="l">
              <a:lnSpc>
                <a:spcPts val="1200"/>
              </a:lnSpc>
              <a:buNone/>
            </a:pPr>
            <a:r>
              <a:rPr lang="en-US" sz="683" b="1" dirty="0">
                <a:solidFill>
                  <a:srgbClr val="5E35B1"/>
                </a:solidFill>
              </a:rPr>
              <a:t>Trial Duration</a:t>
            </a:r>
            <a:endParaRPr lang="en-US" sz="683" dirty="0"/>
          </a:p>
        </p:txBody>
      </p:sp>
      <p:sp>
        <p:nvSpPr>
          <p:cNvPr id="32" name="Text 29"/>
          <p:cNvSpPr/>
          <p:nvPr/>
        </p:nvSpPr>
        <p:spPr>
          <a:xfrm>
            <a:off x="6095991" y="2940351"/>
            <a:ext cx="2476481" cy="171450"/>
          </a:xfrm>
          <a:prstGeom prst="rect">
            <a:avLst/>
          </a:prstGeom>
          <a:noFill/>
          <a:ln/>
        </p:spPr>
        <p:txBody>
          <a:bodyPr wrap="none" lIns="0" tIns="0" rIns="0" bIns="0" rtlCol="0" anchor="t">
            <a:spAutoFit/>
          </a:bodyPr>
          <a:lstStyle/>
          <a:p>
            <a:pPr marL="0" indent="0" algn="l">
              <a:lnSpc>
                <a:spcPts val="1400"/>
              </a:lnSpc>
              <a:buNone/>
            </a:pPr>
            <a:r>
              <a:rPr lang="en-US" sz="834" dirty="0">
                <a:solidFill>
                  <a:srgbClr val="37474F"/>
                </a:solidFill>
              </a:rPr>
              <a:t>4.5 seconds per trial</a:t>
            </a:r>
            <a:endParaRPr lang="en-US" sz="83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71500" y="357188"/>
            <a:ext cx="8001000" cy="297163"/>
          </a:xfrm>
          <a:prstGeom prst="rect">
            <a:avLst/>
          </a:prstGeom>
          <a:noFill/>
          <a:ln/>
        </p:spPr>
        <p:txBody>
          <a:bodyPr wrap="none" lIns="0" tIns="0" rIns="0" bIns="0" rtlCol="0" anchor="t">
            <a:spAutoFit/>
          </a:bodyPr>
          <a:lstStyle/>
          <a:p>
            <a:pPr marL="0" indent="0" algn="l">
              <a:lnSpc>
                <a:spcPts val="2300"/>
              </a:lnSpc>
              <a:buNone/>
            </a:pPr>
            <a:r>
              <a:rPr lang="en-US" sz="1602" b="1" dirty="0">
                <a:solidFill>
                  <a:srgbClr val="1A237E"/>
                </a:solidFill>
              </a:rPr>
              <a:t>Multi-Stage Preprocessing Pipeline Ensures Signal Quality</a:t>
            </a:r>
            <a:endParaRPr lang="en-US" sz="1602" dirty="0"/>
          </a:p>
        </p:txBody>
      </p:sp>
      <p:sp>
        <p:nvSpPr>
          <p:cNvPr id="4" name="Shape 1"/>
          <p:cNvSpPr/>
          <p:nvPr/>
        </p:nvSpPr>
        <p:spPr>
          <a:xfrm>
            <a:off x="571500" y="911526"/>
            <a:ext cx="228600" cy="228600"/>
          </a:xfrm>
          <a:prstGeom prst="rect">
            <a:avLst/>
          </a:prstGeom>
          <a:solidFill>
            <a:srgbClr val="00ACC1"/>
          </a:solidFill>
          <a:ln/>
        </p:spPr>
        <p:txBody>
          <a:bodyPr/>
          <a:lstStyle/>
          <a:p>
            <a:endParaRPr lang="en-US"/>
          </a:p>
        </p:txBody>
      </p:sp>
      <p:sp>
        <p:nvSpPr>
          <p:cNvPr id="5" name="Text 2"/>
          <p:cNvSpPr/>
          <p:nvPr/>
        </p:nvSpPr>
        <p:spPr>
          <a:xfrm>
            <a:off x="571500" y="911526"/>
            <a:ext cx="228600" cy="228600"/>
          </a:xfrm>
          <a:prstGeom prst="rect">
            <a:avLst/>
          </a:prstGeom>
          <a:noFill/>
          <a:ln/>
        </p:spPr>
        <p:txBody>
          <a:bodyPr wrap="none" lIns="0" tIns="0" rIns="0" bIns="0" rtlCol="0" anchor="ctr">
            <a:spAutoFit/>
          </a:bodyPr>
          <a:lstStyle/>
          <a:p>
            <a:pPr marL="0" indent="0" algn="ctr">
              <a:lnSpc>
                <a:spcPts val="1400"/>
              </a:lnSpc>
              <a:buNone/>
            </a:pPr>
            <a:r>
              <a:rPr lang="en-US" sz="784" b="1" dirty="0">
                <a:solidFill>
                  <a:srgbClr val="FFFFFF"/>
                </a:solidFill>
              </a:rPr>
              <a:t>1</a:t>
            </a:r>
            <a:endParaRPr lang="en-US" sz="784" dirty="0"/>
          </a:p>
        </p:txBody>
      </p:sp>
      <p:sp>
        <p:nvSpPr>
          <p:cNvPr id="6" name="Text 3"/>
          <p:cNvSpPr/>
          <p:nvPr/>
        </p:nvSpPr>
        <p:spPr>
          <a:xfrm>
            <a:off x="885825" y="911526"/>
            <a:ext cx="36290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Bandpass Filtering (4-40 Hz)</a:t>
            </a:r>
            <a:endParaRPr lang="en-US" sz="784" dirty="0"/>
          </a:p>
        </p:txBody>
      </p:sp>
      <p:sp>
        <p:nvSpPr>
          <p:cNvPr id="7" name="Text 4"/>
          <p:cNvSpPr/>
          <p:nvPr/>
        </p:nvSpPr>
        <p:spPr>
          <a:xfrm>
            <a:off x="885825" y="1111551"/>
            <a:ext cx="3629025"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Isolates the frequency range containing motor imagery information while removing low-frequency drift and high-frequency noise.</a:t>
            </a:r>
            <a:endParaRPr lang="en-US" sz="727" dirty="0"/>
          </a:p>
        </p:txBody>
      </p:sp>
      <p:sp>
        <p:nvSpPr>
          <p:cNvPr id="8" name="Shape 5"/>
          <p:cNvSpPr/>
          <p:nvPr/>
        </p:nvSpPr>
        <p:spPr>
          <a:xfrm>
            <a:off x="4629150" y="911526"/>
            <a:ext cx="228600" cy="228600"/>
          </a:xfrm>
          <a:prstGeom prst="rect">
            <a:avLst/>
          </a:prstGeom>
          <a:solidFill>
            <a:srgbClr val="00ACC1"/>
          </a:solidFill>
          <a:ln/>
        </p:spPr>
        <p:txBody>
          <a:bodyPr/>
          <a:lstStyle/>
          <a:p>
            <a:endParaRPr lang="en-US"/>
          </a:p>
        </p:txBody>
      </p:sp>
      <p:sp>
        <p:nvSpPr>
          <p:cNvPr id="9" name="Text 6"/>
          <p:cNvSpPr/>
          <p:nvPr/>
        </p:nvSpPr>
        <p:spPr>
          <a:xfrm>
            <a:off x="4629150" y="911526"/>
            <a:ext cx="228600" cy="228600"/>
          </a:xfrm>
          <a:prstGeom prst="rect">
            <a:avLst/>
          </a:prstGeom>
          <a:noFill/>
          <a:ln/>
        </p:spPr>
        <p:txBody>
          <a:bodyPr wrap="none" lIns="0" tIns="0" rIns="0" bIns="0" rtlCol="0" anchor="ctr">
            <a:spAutoFit/>
          </a:bodyPr>
          <a:lstStyle/>
          <a:p>
            <a:pPr marL="0" indent="0" algn="ctr">
              <a:lnSpc>
                <a:spcPts val="1400"/>
              </a:lnSpc>
              <a:buNone/>
            </a:pPr>
            <a:r>
              <a:rPr lang="en-US" sz="784" b="1" dirty="0">
                <a:solidFill>
                  <a:srgbClr val="FFFFFF"/>
                </a:solidFill>
              </a:rPr>
              <a:t>2</a:t>
            </a:r>
            <a:endParaRPr lang="en-US" sz="784" dirty="0"/>
          </a:p>
        </p:txBody>
      </p:sp>
      <p:sp>
        <p:nvSpPr>
          <p:cNvPr id="10" name="Text 7"/>
          <p:cNvSpPr/>
          <p:nvPr/>
        </p:nvSpPr>
        <p:spPr>
          <a:xfrm>
            <a:off x="4943475" y="911526"/>
            <a:ext cx="36290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Notch Filtering (50 Hz)</a:t>
            </a:r>
            <a:endParaRPr lang="en-US" sz="784" dirty="0"/>
          </a:p>
        </p:txBody>
      </p:sp>
      <p:sp>
        <p:nvSpPr>
          <p:cNvPr id="11" name="Text 8"/>
          <p:cNvSpPr/>
          <p:nvPr/>
        </p:nvSpPr>
        <p:spPr>
          <a:xfrm>
            <a:off x="4943475" y="1111551"/>
            <a:ext cx="3629025"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Eliminates power line interference that contaminates EEG recordings in European settings.</a:t>
            </a:r>
            <a:endParaRPr lang="en-US" sz="727" dirty="0"/>
          </a:p>
        </p:txBody>
      </p:sp>
      <p:sp>
        <p:nvSpPr>
          <p:cNvPr id="12" name="Shape 9"/>
          <p:cNvSpPr/>
          <p:nvPr/>
        </p:nvSpPr>
        <p:spPr>
          <a:xfrm>
            <a:off x="571500" y="1611613"/>
            <a:ext cx="228600" cy="228600"/>
          </a:xfrm>
          <a:prstGeom prst="rect">
            <a:avLst/>
          </a:prstGeom>
          <a:solidFill>
            <a:srgbClr val="00ACC1"/>
          </a:solidFill>
          <a:ln/>
        </p:spPr>
        <p:txBody>
          <a:bodyPr/>
          <a:lstStyle/>
          <a:p>
            <a:endParaRPr lang="en-US"/>
          </a:p>
        </p:txBody>
      </p:sp>
      <p:sp>
        <p:nvSpPr>
          <p:cNvPr id="13" name="Text 10"/>
          <p:cNvSpPr/>
          <p:nvPr/>
        </p:nvSpPr>
        <p:spPr>
          <a:xfrm>
            <a:off x="571500" y="1611613"/>
            <a:ext cx="228600" cy="228600"/>
          </a:xfrm>
          <a:prstGeom prst="rect">
            <a:avLst/>
          </a:prstGeom>
          <a:noFill/>
          <a:ln/>
        </p:spPr>
        <p:txBody>
          <a:bodyPr wrap="none" lIns="0" tIns="0" rIns="0" bIns="0" rtlCol="0" anchor="ctr">
            <a:spAutoFit/>
          </a:bodyPr>
          <a:lstStyle/>
          <a:p>
            <a:pPr marL="0" indent="0" algn="ctr">
              <a:lnSpc>
                <a:spcPts val="1400"/>
              </a:lnSpc>
              <a:buNone/>
            </a:pPr>
            <a:r>
              <a:rPr lang="en-US" sz="784" b="1" dirty="0">
                <a:solidFill>
                  <a:srgbClr val="FFFFFF"/>
                </a:solidFill>
              </a:rPr>
              <a:t>3</a:t>
            </a:r>
            <a:endParaRPr lang="en-US" sz="784" dirty="0"/>
          </a:p>
        </p:txBody>
      </p:sp>
      <p:sp>
        <p:nvSpPr>
          <p:cNvPr id="14" name="Text 11"/>
          <p:cNvSpPr/>
          <p:nvPr/>
        </p:nvSpPr>
        <p:spPr>
          <a:xfrm>
            <a:off x="885825" y="1611613"/>
            <a:ext cx="36290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Channel Selection</a:t>
            </a:r>
            <a:endParaRPr lang="en-US" sz="784" dirty="0"/>
          </a:p>
        </p:txBody>
      </p:sp>
      <p:sp>
        <p:nvSpPr>
          <p:cNvPr id="15" name="Text 12"/>
          <p:cNvSpPr/>
          <p:nvPr/>
        </p:nvSpPr>
        <p:spPr>
          <a:xfrm>
            <a:off x="885825" y="1811638"/>
            <a:ext cx="3629025"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Extracts only the three motor cortex channels (C3, Cz, C4), discarding EOG channels after artifact assessment.</a:t>
            </a:r>
            <a:endParaRPr lang="en-US" sz="727" dirty="0"/>
          </a:p>
        </p:txBody>
      </p:sp>
      <p:sp>
        <p:nvSpPr>
          <p:cNvPr id="16" name="Shape 13"/>
          <p:cNvSpPr/>
          <p:nvPr/>
        </p:nvSpPr>
        <p:spPr>
          <a:xfrm>
            <a:off x="4629150" y="1611613"/>
            <a:ext cx="228600" cy="228600"/>
          </a:xfrm>
          <a:prstGeom prst="rect">
            <a:avLst/>
          </a:prstGeom>
          <a:solidFill>
            <a:srgbClr val="00ACC1"/>
          </a:solidFill>
          <a:ln/>
        </p:spPr>
        <p:txBody>
          <a:bodyPr/>
          <a:lstStyle/>
          <a:p>
            <a:endParaRPr lang="en-US"/>
          </a:p>
        </p:txBody>
      </p:sp>
      <p:sp>
        <p:nvSpPr>
          <p:cNvPr id="17" name="Text 14"/>
          <p:cNvSpPr/>
          <p:nvPr/>
        </p:nvSpPr>
        <p:spPr>
          <a:xfrm>
            <a:off x="4629150" y="1611613"/>
            <a:ext cx="228600" cy="228600"/>
          </a:xfrm>
          <a:prstGeom prst="rect">
            <a:avLst/>
          </a:prstGeom>
          <a:noFill/>
          <a:ln/>
        </p:spPr>
        <p:txBody>
          <a:bodyPr wrap="none" lIns="0" tIns="0" rIns="0" bIns="0" rtlCol="0" anchor="ctr">
            <a:spAutoFit/>
          </a:bodyPr>
          <a:lstStyle/>
          <a:p>
            <a:pPr marL="0" indent="0" algn="ctr">
              <a:lnSpc>
                <a:spcPts val="1400"/>
              </a:lnSpc>
              <a:buNone/>
            </a:pPr>
            <a:r>
              <a:rPr lang="en-US" sz="784" b="1" dirty="0">
                <a:solidFill>
                  <a:srgbClr val="FFFFFF"/>
                </a:solidFill>
              </a:rPr>
              <a:t>4</a:t>
            </a:r>
            <a:endParaRPr lang="en-US" sz="784" dirty="0"/>
          </a:p>
        </p:txBody>
      </p:sp>
      <p:sp>
        <p:nvSpPr>
          <p:cNvPr id="18" name="Text 15"/>
          <p:cNvSpPr/>
          <p:nvPr/>
        </p:nvSpPr>
        <p:spPr>
          <a:xfrm>
            <a:off x="4943475" y="1611613"/>
            <a:ext cx="36290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Epoch Extraction</a:t>
            </a:r>
            <a:endParaRPr lang="en-US" sz="784" dirty="0"/>
          </a:p>
        </p:txBody>
      </p:sp>
      <p:sp>
        <p:nvSpPr>
          <p:cNvPr id="19" name="Text 16"/>
          <p:cNvSpPr/>
          <p:nvPr/>
        </p:nvSpPr>
        <p:spPr>
          <a:xfrm>
            <a:off x="4943475" y="1811638"/>
            <a:ext cx="3629025"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Segments continuous EEG into 4.5-second trials (2.5 to 7.0 seconds relative to cue), yielding 1,125 samples per trial at 250 Hz.</a:t>
            </a:r>
            <a:endParaRPr lang="en-US" sz="727" dirty="0"/>
          </a:p>
        </p:txBody>
      </p:sp>
      <p:sp>
        <p:nvSpPr>
          <p:cNvPr id="20" name="Shape 17"/>
          <p:cNvSpPr/>
          <p:nvPr/>
        </p:nvSpPr>
        <p:spPr>
          <a:xfrm>
            <a:off x="571500" y="2311701"/>
            <a:ext cx="228600" cy="228600"/>
          </a:xfrm>
          <a:prstGeom prst="rect">
            <a:avLst/>
          </a:prstGeom>
          <a:solidFill>
            <a:srgbClr val="00ACC1"/>
          </a:solidFill>
          <a:ln/>
        </p:spPr>
        <p:txBody>
          <a:bodyPr/>
          <a:lstStyle/>
          <a:p>
            <a:endParaRPr lang="en-US"/>
          </a:p>
        </p:txBody>
      </p:sp>
      <p:sp>
        <p:nvSpPr>
          <p:cNvPr id="21" name="Text 18"/>
          <p:cNvSpPr/>
          <p:nvPr/>
        </p:nvSpPr>
        <p:spPr>
          <a:xfrm>
            <a:off x="571500" y="2311701"/>
            <a:ext cx="228600" cy="228600"/>
          </a:xfrm>
          <a:prstGeom prst="rect">
            <a:avLst/>
          </a:prstGeom>
          <a:noFill/>
          <a:ln/>
        </p:spPr>
        <p:txBody>
          <a:bodyPr wrap="none" lIns="0" tIns="0" rIns="0" bIns="0" rtlCol="0" anchor="ctr">
            <a:spAutoFit/>
          </a:bodyPr>
          <a:lstStyle/>
          <a:p>
            <a:pPr marL="0" indent="0" algn="ctr">
              <a:lnSpc>
                <a:spcPts val="1400"/>
              </a:lnSpc>
              <a:buNone/>
            </a:pPr>
            <a:r>
              <a:rPr lang="en-US" sz="784" b="1" dirty="0">
                <a:solidFill>
                  <a:srgbClr val="FFFFFF"/>
                </a:solidFill>
              </a:rPr>
              <a:t>5</a:t>
            </a:r>
            <a:endParaRPr lang="en-US" sz="784" dirty="0"/>
          </a:p>
        </p:txBody>
      </p:sp>
      <p:sp>
        <p:nvSpPr>
          <p:cNvPr id="22" name="Text 19"/>
          <p:cNvSpPr/>
          <p:nvPr/>
        </p:nvSpPr>
        <p:spPr>
          <a:xfrm>
            <a:off x="885825" y="2311701"/>
            <a:ext cx="36290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Z-score Normalization</a:t>
            </a:r>
            <a:endParaRPr lang="en-US" sz="784" dirty="0"/>
          </a:p>
        </p:txBody>
      </p:sp>
      <p:sp>
        <p:nvSpPr>
          <p:cNvPr id="23" name="Text 20"/>
          <p:cNvSpPr/>
          <p:nvPr/>
        </p:nvSpPr>
        <p:spPr>
          <a:xfrm>
            <a:off x="885825" y="2511726"/>
            <a:ext cx="3629025"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Standardizes each channel independently to zero mean and unit variance, ensuring consistent scale across subjects and sessions.</a:t>
            </a:r>
            <a:endParaRPr lang="en-US" sz="727" dirty="0"/>
          </a:p>
        </p:txBody>
      </p:sp>
      <p:sp>
        <p:nvSpPr>
          <p:cNvPr id="24" name="Shape 21"/>
          <p:cNvSpPr/>
          <p:nvPr/>
        </p:nvSpPr>
        <p:spPr>
          <a:xfrm>
            <a:off x="4629150" y="2311701"/>
            <a:ext cx="228600" cy="228600"/>
          </a:xfrm>
          <a:prstGeom prst="rect">
            <a:avLst/>
          </a:prstGeom>
          <a:solidFill>
            <a:srgbClr val="00ACC1"/>
          </a:solidFill>
          <a:ln/>
        </p:spPr>
        <p:txBody>
          <a:bodyPr/>
          <a:lstStyle/>
          <a:p>
            <a:endParaRPr lang="en-US"/>
          </a:p>
        </p:txBody>
      </p:sp>
      <p:sp>
        <p:nvSpPr>
          <p:cNvPr id="25" name="Text 22"/>
          <p:cNvSpPr/>
          <p:nvPr/>
        </p:nvSpPr>
        <p:spPr>
          <a:xfrm>
            <a:off x="4629150" y="2311701"/>
            <a:ext cx="228600" cy="228600"/>
          </a:xfrm>
          <a:prstGeom prst="rect">
            <a:avLst/>
          </a:prstGeom>
          <a:noFill/>
          <a:ln/>
        </p:spPr>
        <p:txBody>
          <a:bodyPr wrap="none" lIns="0" tIns="0" rIns="0" bIns="0" rtlCol="0" anchor="ctr">
            <a:spAutoFit/>
          </a:bodyPr>
          <a:lstStyle/>
          <a:p>
            <a:pPr marL="0" indent="0" algn="ctr">
              <a:lnSpc>
                <a:spcPts val="1400"/>
              </a:lnSpc>
              <a:buNone/>
            </a:pPr>
            <a:r>
              <a:rPr lang="en-US" sz="784" b="1" dirty="0">
                <a:solidFill>
                  <a:srgbClr val="FFFFFF"/>
                </a:solidFill>
              </a:rPr>
              <a:t>6</a:t>
            </a:r>
            <a:endParaRPr lang="en-US" sz="784" dirty="0"/>
          </a:p>
        </p:txBody>
      </p:sp>
      <p:sp>
        <p:nvSpPr>
          <p:cNvPr id="26" name="Text 23"/>
          <p:cNvSpPr/>
          <p:nvPr/>
        </p:nvSpPr>
        <p:spPr>
          <a:xfrm>
            <a:off x="4943475" y="2311701"/>
            <a:ext cx="3629025" cy="171450"/>
          </a:xfrm>
          <a:prstGeom prst="rect">
            <a:avLst/>
          </a:prstGeom>
          <a:noFill/>
          <a:ln/>
        </p:spPr>
        <p:txBody>
          <a:bodyPr wrap="none" lIns="0" tIns="0" rIns="0" bIns="0" rtlCol="0" anchor="t">
            <a:spAutoFit/>
          </a:bodyPr>
          <a:lstStyle/>
          <a:p>
            <a:pPr marL="0" indent="0" algn="l">
              <a:lnSpc>
                <a:spcPts val="1400"/>
              </a:lnSpc>
              <a:buNone/>
            </a:pPr>
            <a:r>
              <a:rPr lang="en-US" sz="784" b="1" dirty="0">
                <a:solidFill>
                  <a:srgbClr val="1A237E"/>
                </a:solidFill>
              </a:rPr>
              <a:t>Trial Validation</a:t>
            </a:r>
            <a:endParaRPr lang="en-US" sz="784" dirty="0"/>
          </a:p>
        </p:txBody>
      </p:sp>
      <p:sp>
        <p:nvSpPr>
          <p:cNvPr id="27" name="Text 24"/>
          <p:cNvSpPr/>
          <p:nvPr/>
        </p:nvSpPr>
        <p:spPr>
          <a:xfrm>
            <a:off x="4943475" y="2511726"/>
            <a:ext cx="3629025" cy="300038"/>
          </a:xfrm>
          <a:prstGeom prst="rect">
            <a:avLst/>
          </a:prstGeom>
          <a:noFill/>
          <a:ln/>
        </p:spPr>
        <p:txBody>
          <a:bodyPr wrap="square" lIns="0" tIns="0" rIns="0" bIns="0" rtlCol="0" anchor="t">
            <a:spAutoFit/>
          </a:bodyPr>
          <a:lstStyle/>
          <a:p>
            <a:pPr marL="0" indent="0" algn="l">
              <a:lnSpc>
                <a:spcPts val="1200"/>
              </a:lnSpc>
              <a:buNone/>
            </a:pPr>
            <a:r>
              <a:rPr lang="en-US" sz="727" dirty="0">
                <a:solidFill>
                  <a:srgbClr val="37474F"/>
                </a:solidFill>
              </a:rPr>
              <a:t>Removes trials marked as rejected in the dataset annotations due to artifacts or technical issues.</a:t>
            </a:r>
            <a:endParaRPr lang="en-US" sz="727" dirty="0"/>
          </a:p>
        </p:txBody>
      </p:sp>
      <p:sp>
        <p:nvSpPr>
          <p:cNvPr id="28" name="Text 25"/>
          <p:cNvSpPr/>
          <p:nvPr/>
        </p:nvSpPr>
        <p:spPr>
          <a:xfrm>
            <a:off x="571500" y="3111801"/>
            <a:ext cx="8001000"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5E35B1"/>
                </a:solidFill>
              </a:rPr>
              <a:t>Complete Pipeline</a:t>
            </a:r>
            <a:endParaRPr lang="en-US" sz="885" dirty="0"/>
          </a:p>
        </p:txBody>
      </p:sp>
      <p:sp>
        <p:nvSpPr>
          <p:cNvPr id="29" name="Text 26"/>
          <p:cNvSpPr/>
          <p:nvPr/>
        </p:nvSpPr>
        <p:spPr>
          <a:xfrm>
            <a:off x="571500" y="3417196"/>
            <a:ext cx="934799" cy="139303"/>
          </a:xfrm>
          <a:prstGeom prst="rect">
            <a:avLst/>
          </a:prstGeom>
          <a:noFill/>
          <a:ln/>
        </p:spPr>
        <p:txBody>
          <a:bodyPr wrap="none" lIns="0" tIns="0" rIns="0" bIns="0" rtlCol="0" anchor="t">
            <a:spAutoFit/>
          </a:bodyPr>
          <a:lstStyle/>
          <a:p>
            <a:pPr marL="0" indent="0" algn="ctr">
              <a:lnSpc>
                <a:spcPts val="1100"/>
              </a:lnSpc>
              <a:buNone/>
            </a:pPr>
            <a:r>
              <a:rPr lang="en-US" sz="634" b="1" dirty="0">
                <a:solidFill>
                  <a:srgbClr val="1A237E"/>
                </a:solidFill>
              </a:rPr>
              <a:t>Raw EEG</a:t>
            </a:r>
            <a:endParaRPr lang="en-US" sz="634" dirty="0"/>
          </a:p>
        </p:txBody>
      </p:sp>
      <p:sp>
        <p:nvSpPr>
          <p:cNvPr id="30" name="Text 27"/>
          <p:cNvSpPr/>
          <p:nvPr/>
        </p:nvSpPr>
        <p:spPr>
          <a:xfrm>
            <a:off x="1563449" y="3390407"/>
            <a:ext cx="128615"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31" name="Text 28"/>
          <p:cNvSpPr/>
          <p:nvPr/>
        </p:nvSpPr>
        <p:spPr>
          <a:xfrm>
            <a:off x="1749214" y="3417196"/>
            <a:ext cx="934799" cy="139303"/>
          </a:xfrm>
          <a:prstGeom prst="rect">
            <a:avLst/>
          </a:prstGeom>
          <a:noFill/>
          <a:ln/>
        </p:spPr>
        <p:txBody>
          <a:bodyPr wrap="none" lIns="0" tIns="0" rIns="0" bIns="0" rtlCol="0" anchor="t">
            <a:spAutoFit/>
          </a:bodyPr>
          <a:lstStyle/>
          <a:p>
            <a:pPr marL="0" indent="0" algn="ctr">
              <a:lnSpc>
                <a:spcPts val="1100"/>
              </a:lnSpc>
              <a:buNone/>
            </a:pPr>
            <a:r>
              <a:rPr lang="en-US" sz="634" b="1" dirty="0">
                <a:solidFill>
                  <a:srgbClr val="1A237E"/>
                </a:solidFill>
              </a:rPr>
              <a:t>Bandpass Filter</a:t>
            </a:r>
            <a:endParaRPr lang="en-US" sz="634" dirty="0"/>
          </a:p>
        </p:txBody>
      </p:sp>
      <p:sp>
        <p:nvSpPr>
          <p:cNvPr id="32" name="Text 29"/>
          <p:cNvSpPr/>
          <p:nvPr/>
        </p:nvSpPr>
        <p:spPr>
          <a:xfrm>
            <a:off x="2741163" y="3390407"/>
            <a:ext cx="128615"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33" name="Text 30"/>
          <p:cNvSpPr/>
          <p:nvPr/>
        </p:nvSpPr>
        <p:spPr>
          <a:xfrm>
            <a:off x="2926928" y="3417196"/>
            <a:ext cx="934799" cy="139303"/>
          </a:xfrm>
          <a:prstGeom prst="rect">
            <a:avLst/>
          </a:prstGeom>
          <a:noFill/>
          <a:ln/>
        </p:spPr>
        <p:txBody>
          <a:bodyPr wrap="none" lIns="0" tIns="0" rIns="0" bIns="0" rtlCol="0" anchor="t">
            <a:spAutoFit/>
          </a:bodyPr>
          <a:lstStyle/>
          <a:p>
            <a:pPr marL="0" indent="0" algn="ctr">
              <a:lnSpc>
                <a:spcPts val="1100"/>
              </a:lnSpc>
              <a:buNone/>
            </a:pPr>
            <a:r>
              <a:rPr lang="en-US" sz="634" b="1" dirty="0">
                <a:solidFill>
                  <a:srgbClr val="1A237E"/>
                </a:solidFill>
              </a:rPr>
              <a:t>Notch Filter</a:t>
            </a:r>
            <a:endParaRPr lang="en-US" sz="634" dirty="0"/>
          </a:p>
        </p:txBody>
      </p:sp>
      <p:sp>
        <p:nvSpPr>
          <p:cNvPr id="34" name="Text 31"/>
          <p:cNvSpPr/>
          <p:nvPr/>
        </p:nvSpPr>
        <p:spPr>
          <a:xfrm>
            <a:off x="3918877" y="3390407"/>
            <a:ext cx="128615"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35" name="Text 32"/>
          <p:cNvSpPr/>
          <p:nvPr/>
        </p:nvSpPr>
        <p:spPr>
          <a:xfrm>
            <a:off x="4104642" y="3417196"/>
            <a:ext cx="934799" cy="139303"/>
          </a:xfrm>
          <a:prstGeom prst="rect">
            <a:avLst/>
          </a:prstGeom>
          <a:noFill/>
          <a:ln/>
        </p:spPr>
        <p:txBody>
          <a:bodyPr wrap="none" lIns="0" tIns="0" rIns="0" bIns="0" rtlCol="0" anchor="t">
            <a:spAutoFit/>
          </a:bodyPr>
          <a:lstStyle/>
          <a:p>
            <a:pPr marL="0" indent="0" algn="ctr">
              <a:lnSpc>
                <a:spcPts val="1100"/>
              </a:lnSpc>
              <a:buNone/>
            </a:pPr>
            <a:r>
              <a:rPr lang="en-US" sz="634" b="1" dirty="0">
                <a:solidFill>
                  <a:srgbClr val="1A237E"/>
                </a:solidFill>
              </a:rPr>
              <a:t>Channel Selection</a:t>
            </a:r>
            <a:endParaRPr lang="en-US" sz="634" dirty="0"/>
          </a:p>
        </p:txBody>
      </p:sp>
      <p:sp>
        <p:nvSpPr>
          <p:cNvPr id="36" name="Text 33"/>
          <p:cNvSpPr/>
          <p:nvPr/>
        </p:nvSpPr>
        <p:spPr>
          <a:xfrm>
            <a:off x="5096591" y="3390407"/>
            <a:ext cx="128615"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37" name="Text 34"/>
          <p:cNvSpPr/>
          <p:nvPr/>
        </p:nvSpPr>
        <p:spPr>
          <a:xfrm>
            <a:off x="5282357" y="3417196"/>
            <a:ext cx="934799" cy="139303"/>
          </a:xfrm>
          <a:prstGeom prst="rect">
            <a:avLst/>
          </a:prstGeom>
          <a:noFill/>
          <a:ln/>
        </p:spPr>
        <p:txBody>
          <a:bodyPr wrap="none" lIns="0" tIns="0" rIns="0" bIns="0" rtlCol="0" anchor="t">
            <a:spAutoFit/>
          </a:bodyPr>
          <a:lstStyle/>
          <a:p>
            <a:pPr marL="0" indent="0" algn="ctr">
              <a:lnSpc>
                <a:spcPts val="1100"/>
              </a:lnSpc>
              <a:buNone/>
            </a:pPr>
            <a:r>
              <a:rPr lang="en-US" sz="634" b="1" dirty="0">
                <a:solidFill>
                  <a:srgbClr val="1A237E"/>
                </a:solidFill>
              </a:rPr>
              <a:t>Epoch Extraction</a:t>
            </a:r>
            <a:endParaRPr lang="en-US" sz="634" dirty="0"/>
          </a:p>
        </p:txBody>
      </p:sp>
      <p:sp>
        <p:nvSpPr>
          <p:cNvPr id="38" name="Text 35"/>
          <p:cNvSpPr/>
          <p:nvPr/>
        </p:nvSpPr>
        <p:spPr>
          <a:xfrm>
            <a:off x="6274305" y="3390407"/>
            <a:ext cx="128615"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39" name="Text 36"/>
          <p:cNvSpPr/>
          <p:nvPr/>
        </p:nvSpPr>
        <p:spPr>
          <a:xfrm>
            <a:off x="6460071" y="3417196"/>
            <a:ext cx="934799" cy="139303"/>
          </a:xfrm>
          <a:prstGeom prst="rect">
            <a:avLst/>
          </a:prstGeom>
          <a:noFill/>
          <a:ln/>
        </p:spPr>
        <p:txBody>
          <a:bodyPr wrap="none" lIns="0" tIns="0" rIns="0" bIns="0" rtlCol="0" anchor="t">
            <a:spAutoFit/>
          </a:bodyPr>
          <a:lstStyle/>
          <a:p>
            <a:pPr marL="0" indent="0" algn="ctr">
              <a:lnSpc>
                <a:spcPts val="1100"/>
              </a:lnSpc>
              <a:buNone/>
            </a:pPr>
            <a:r>
              <a:rPr lang="en-US" sz="634" b="1" dirty="0">
                <a:solidFill>
                  <a:srgbClr val="1A237E"/>
                </a:solidFill>
              </a:rPr>
              <a:t>Normalization</a:t>
            </a:r>
            <a:endParaRPr lang="en-US" sz="634" dirty="0"/>
          </a:p>
        </p:txBody>
      </p:sp>
      <p:sp>
        <p:nvSpPr>
          <p:cNvPr id="40" name="Text 37"/>
          <p:cNvSpPr/>
          <p:nvPr/>
        </p:nvSpPr>
        <p:spPr>
          <a:xfrm>
            <a:off x="7452020" y="3390407"/>
            <a:ext cx="128615" cy="192881"/>
          </a:xfrm>
          <a:prstGeom prst="rect">
            <a:avLst/>
          </a:prstGeom>
          <a:noFill/>
          <a:ln/>
        </p:spPr>
        <p:txBody>
          <a:bodyPr wrap="none" lIns="0" tIns="0" rIns="0" bIns="0" rtlCol="0" anchor="t">
            <a:spAutoFit/>
          </a:bodyPr>
          <a:lstStyle/>
          <a:p>
            <a:pPr marL="0" indent="0" algn="l">
              <a:lnSpc>
                <a:spcPts val="1500"/>
              </a:lnSpc>
              <a:buNone/>
            </a:pPr>
            <a:r>
              <a:rPr lang="en-US" sz="885" b="1" dirty="0">
                <a:solidFill>
                  <a:srgbClr val="00ACC1"/>
                </a:solidFill>
              </a:rPr>
              <a:t>→</a:t>
            </a:r>
            <a:endParaRPr lang="en-US" sz="885" dirty="0"/>
          </a:p>
        </p:txBody>
      </p:sp>
      <p:sp>
        <p:nvSpPr>
          <p:cNvPr id="41" name="Text 38"/>
          <p:cNvSpPr/>
          <p:nvPr/>
        </p:nvSpPr>
        <p:spPr>
          <a:xfrm>
            <a:off x="7864733" y="3417196"/>
            <a:ext cx="480902" cy="127279"/>
          </a:xfrm>
          <a:prstGeom prst="rect">
            <a:avLst/>
          </a:prstGeom>
          <a:noFill/>
          <a:ln/>
        </p:spPr>
        <p:txBody>
          <a:bodyPr wrap="none" lIns="0" tIns="0" rIns="0" bIns="0" rtlCol="0" anchor="t">
            <a:spAutoFit/>
          </a:bodyPr>
          <a:lstStyle/>
          <a:p>
            <a:pPr marL="0" indent="0" algn="ctr">
              <a:lnSpc>
                <a:spcPts val="1100"/>
              </a:lnSpc>
              <a:buNone/>
            </a:pPr>
            <a:r>
              <a:rPr lang="en-US" sz="634" b="1" dirty="0">
                <a:solidFill>
                  <a:srgbClr val="1A237E"/>
                </a:solidFill>
              </a:rPr>
              <a:t>Train/Val Split</a:t>
            </a:r>
            <a:endParaRPr lang="en-US" sz="634" dirty="0"/>
          </a:p>
        </p:txBody>
      </p:sp>
      <p:sp>
        <p:nvSpPr>
          <p:cNvPr id="42" name="Text 39"/>
          <p:cNvSpPr/>
          <p:nvPr/>
        </p:nvSpPr>
        <p:spPr>
          <a:xfrm>
            <a:off x="571500" y="3669013"/>
            <a:ext cx="8001000" cy="150019"/>
          </a:xfrm>
          <a:prstGeom prst="rect">
            <a:avLst/>
          </a:prstGeom>
          <a:noFill/>
          <a:ln/>
        </p:spPr>
        <p:txBody>
          <a:bodyPr wrap="none" lIns="0" tIns="0" rIns="0" bIns="0" rtlCol="0" anchor="t">
            <a:spAutoFit/>
          </a:bodyPr>
          <a:lstStyle/>
          <a:p>
            <a:pPr marL="0" indent="0" algn="l">
              <a:lnSpc>
                <a:spcPts val="1200"/>
              </a:lnSpc>
              <a:buNone/>
            </a:pPr>
            <a:r>
              <a:rPr lang="en-US" sz="727" dirty="0">
                <a:solidFill>
                  <a:srgbClr val="37474F"/>
                </a:solidFill>
              </a:rPr>
              <a:t>This preprocessing pipeline transforms raw, noisy EEG signals into clean, standardized input suitable for deep learning classification.</a:t>
            </a:r>
            <a:endParaRPr lang="en-US" sz="72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2611</Words>
  <Application>Microsoft Office PowerPoint</Application>
  <PresentationFormat>On-screen Show (16:9)</PresentationFormat>
  <Paragraphs>371</Paragraphs>
  <Slides>19</Slides>
  <Notes>19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Dev Parikh</cp:lastModifiedBy>
  <cp:revision>2</cp:revision>
  <dcterms:created xsi:type="dcterms:W3CDTF">2025-11-20T22:06:23Z</dcterms:created>
  <dcterms:modified xsi:type="dcterms:W3CDTF">2025-11-20T22:24:06Z</dcterms:modified>
</cp:coreProperties>
</file>